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2.jpg" ContentType="image/jpg"/>
  <Override PartName="/ppt/media/image114.jpg" ContentType="image/jpg"/>
  <Override PartName="/ppt/media/image119.jpg" ContentType="image/jpg"/>
  <Override PartName="/ppt/media/image121.jpg" ContentType="image/jpg"/>
  <Override PartName="/ppt/media/image122.jpg" ContentType="image/jpg"/>
  <Override PartName="/ppt/media/image123.jpg" ContentType="image/jpg"/>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44"/>
  </p:notesMasterIdLst>
  <p:sldIdLst>
    <p:sldId id="2076137761" r:id="rId8"/>
    <p:sldId id="2076137762" r:id="rId9"/>
    <p:sldId id="2076137763" r:id="rId10"/>
    <p:sldId id="259" r:id="rId11"/>
    <p:sldId id="2076136817" r:id="rId12"/>
    <p:sldId id="2076136441" r:id="rId13"/>
    <p:sldId id="2076136430" r:id="rId14"/>
    <p:sldId id="2076136444" r:id="rId15"/>
    <p:sldId id="2076136445" r:id="rId16"/>
    <p:sldId id="3842" r:id="rId17"/>
    <p:sldId id="2076136449" r:id="rId18"/>
    <p:sldId id="2076136454" r:id="rId19"/>
    <p:sldId id="2076136455" r:id="rId20"/>
    <p:sldId id="2076136450" r:id="rId21"/>
    <p:sldId id="2076136459" r:id="rId22"/>
    <p:sldId id="2076137275" r:id="rId23"/>
    <p:sldId id="2076136451" r:id="rId24"/>
    <p:sldId id="2076136460" r:id="rId25"/>
    <p:sldId id="2076136440" r:id="rId26"/>
    <p:sldId id="2076136466" r:id="rId27"/>
    <p:sldId id="2076137770" r:id="rId28"/>
    <p:sldId id="1429" r:id="rId29"/>
    <p:sldId id="2076137796" r:id="rId30"/>
    <p:sldId id="1430" r:id="rId31"/>
    <p:sldId id="1817" r:id="rId32"/>
    <p:sldId id="2076137797" r:id="rId33"/>
    <p:sldId id="1830" r:id="rId34"/>
    <p:sldId id="1850" r:id="rId35"/>
    <p:sldId id="1835" r:id="rId36"/>
    <p:sldId id="2076137798" r:id="rId37"/>
    <p:sldId id="284" r:id="rId38"/>
    <p:sldId id="285" r:id="rId39"/>
    <p:sldId id="286" r:id="rId40"/>
    <p:sldId id="289" r:id="rId41"/>
    <p:sldId id="2076137769" r:id="rId42"/>
    <p:sldId id="20761375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3" d="100"/>
          <a:sy n="53" d="100"/>
        </p:scale>
        <p:origin x="3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B1EE7CCA-81D5-4044-A656-499F6A998691}">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69FC94D0-D952-4EE5-8430-374BAF116559}" type="parTrans" cxnId="{F58C8C59-7655-4825-ABCD-AD00FDEFF135}">
      <dgm:prSet/>
      <dgm:spPr/>
      <dgm:t>
        <a:bodyPr/>
        <a:lstStyle/>
        <a:p>
          <a:endParaRPr lang="en-GB"/>
        </a:p>
      </dgm:t>
    </dgm:pt>
    <dgm:pt modelId="{AA5ABCCE-1387-4141-96B6-AADE275138A9}" type="sibTrans" cxnId="{F58C8C59-7655-4825-ABCD-AD00FDEFF135}">
      <dgm:prSet/>
      <dgm:spPr/>
      <dgm:t>
        <a:bodyPr/>
        <a:lstStyle/>
        <a:p>
          <a:endParaRPr lang="en-GB"/>
        </a:p>
      </dgm:t>
    </dgm:pt>
    <dgm:pt modelId="{C87B5698-5F55-4E39-B616-5CAD59423671}">
      <dgm:prSet custT="1"/>
      <dgm:spPr/>
      <dgm:t>
        <a:bodyPr/>
        <a:lstStyle/>
        <a:p>
          <a:pPr>
            <a:lnSpc>
              <a:spcPct val="150000"/>
            </a:lnSpc>
            <a:buFont typeface="Wingdings" panose="05000000000000000000" pitchFamily="2" charset="2"/>
            <a:buChar char="ü"/>
          </a:pPr>
          <a:r>
            <a:rPr lang="en-GB" sz="1100" dirty="0"/>
            <a:t>Converse everywhere</a:t>
          </a:r>
        </a:p>
      </dgm:t>
    </dgm:pt>
    <dgm:pt modelId="{D5BD3D9C-FC68-46CB-A9F1-19B2454B5FF2}" type="parTrans" cxnId="{56A23E84-23AD-4D9E-97B2-21C18BBF8A60}">
      <dgm:prSet/>
      <dgm:spPr/>
      <dgm:t>
        <a:bodyPr/>
        <a:lstStyle/>
        <a:p>
          <a:endParaRPr lang="en-GB"/>
        </a:p>
      </dgm:t>
    </dgm:pt>
    <dgm:pt modelId="{24F420AE-6E06-4C26-B594-B1DFCCA68900}" type="sibTrans" cxnId="{56A23E84-23AD-4D9E-97B2-21C18BBF8A60}">
      <dgm:prSet/>
      <dgm:spPr/>
      <dgm:t>
        <a:bodyPr/>
        <a:lstStyle/>
        <a:p>
          <a:endParaRPr lang="en-GB"/>
        </a:p>
      </dgm:t>
    </dgm:pt>
    <dgm:pt modelId="{7F0AB14A-A998-47E8-B687-14DFCC20CF49}">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4241A582-BD5C-4655-9915-8C15EA1DC5AE}" type="parTrans" cxnId="{CCDDC6B0-10F7-451D-9339-F1AB282B6BBF}">
      <dgm:prSet/>
      <dgm:spPr/>
      <dgm:t>
        <a:bodyPr/>
        <a:lstStyle/>
        <a:p>
          <a:endParaRPr lang="en-GB"/>
        </a:p>
      </dgm:t>
    </dgm:pt>
    <dgm:pt modelId="{DBB78576-2BE1-4202-8817-9E6968505C16}" type="sibTrans" cxnId="{CCDDC6B0-10F7-451D-9339-F1AB282B6BBF}">
      <dgm:prSet/>
      <dgm:spPr/>
      <dgm:t>
        <a:bodyPr/>
        <a:lstStyle/>
        <a:p>
          <a:endParaRPr lang="en-GB"/>
        </a:p>
      </dgm:t>
    </dgm:pt>
    <dgm:pt modelId="{6F9DC3B1-4CA3-4986-8B20-17C104AE741F}">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722F4E5-5B95-471F-B5D4-072896967AB4}" type="parTrans" cxnId="{735764F0-009D-4089-B293-73C900AAAD46}">
      <dgm:prSet/>
      <dgm:spPr/>
      <dgm:t>
        <a:bodyPr/>
        <a:lstStyle/>
        <a:p>
          <a:endParaRPr lang="en-GB"/>
        </a:p>
      </dgm:t>
    </dgm:pt>
    <dgm:pt modelId="{62D8D76D-E62B-4A49-B98C-EDDC0B5A6051}" type="sibTrans" cxnId="{735764F0-009D-4089-B293-73C900AAAD46}">
      <dgm:prSet/>
      <dgm:spPr/>
      <dgm:t>
        <a:bodyPr/>
        <a:lstStyle/>
        <a:p>
          <a:endParaRPr lang="en-GB"/>
        </a:p>
      </dgm:t>
    </dgm:pt>
    <dgm:pt modelId="{06544C11-F1D0-42A8-BF78-1944A50AA25A}">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A64594EE-FB8C-49A0-9634-F2FCF59312B7}" type="parTrans" cxnId="{A90B3D3F-FE6E-4AD2-8455-D0E52E7F2E7D}">
      <dgm:prSet/>
      <dgm:spPr/>
      <dgm:t>
        <a:bodyPr/>
        <a:lstStyle/>
        <a:p>
          <a:endParaRPr lang="en-GB"/>
        </a:p>
      </dgm:t>
    </dgm:pt>
    <dgm:pt modelId="{2CA1B780-69E6-4569-8C1F-13B7E18E6C90}" type="sibTrans" cxnId="{A90B3D3F-FE6E-4AD2-8455-D0E52E7F2E7D}">
      <dgm:prSet/>
      <dgm:spPr/>
      <dgm:t>
        <a:bodyPr/>
        <a:lstStyle/>
        <a:p>
          <a:endParaRPr lang="en-GB"/>
        </a:p>
      </dgm:t>
    </dgm:pt>
    <dgm:pt modelId="{E52B500A-AE05-4D34-ABB0-CAFFAF0794D8}">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9E43C91-60AE-4E8A-9348-4CF35F52F750}" type="parTrans" cxnId="{80745A39-01BD-423A-B1C6-86CAF940CDCA}">
      <dgm:prSet/>
      <dgm:spPr/>
      <dgm:t>
        <a:bodyPr/>
        <a:lstStyle/>
        <a:p>
          <a:endParaRPr lang="en-GB"/>
        </a:p>
      </dgm:t>
    </dgm:pt>
    <dgm:pt modelId="{B1453620-C475-443A-A651-667E9FFB5118}" type="sibTrans" cxnId="{80745A39-01BD-423A-B1C6-86CAF940CDCA}">
      <dgm:prSet/>
      <dgm:spPr/>
      <dgm:t>
        <a:bodyPr/>
        <a:lstStyle/>
        <a:p>
          <a:endParaRPr lang="en-GB"/>
        </a:p>
      </dgm:t>
    </dgm:pt>
    <dgm:pt modelId="{3EADD87C-5E10-426A-AF75-15305E4F509B}">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12DA2CF6-8E16-4F12-B143-F177E86D674B}" type="parTrans" cxnId="{52328EE6-E3BD-4DC8-95B0-224386949006}">
      <dgm:prSet/>
      <dgm:spPr/>
      <dgm:t>
        <a:bodyPr/>
        <a:lstStyle/>
        <a:p>
          <a:endParaRPr lang="en-GB"/>
        </a:p>
      </dgm:t>
    </dgm:pt>
    <dgm:pt modelId="{E50154B6-1E97-4974-9E4D-B494A42F6E98}" type="sibTrans" cxnId="{52328EE6-E3BD-4DC8-95B0-224386949006}">
      <dgm:prSet/>
      <dgm:spPr/>
      <dgm:t>
        <a:bodyPr/>
        <a:lstStyle/>
        <a:p>
          <a:endParaRPr lang="en-GB"/>
        </a:p>
      </dgm:t>
    </dgm:pt>
    <dgm:pt modelId="{BFFC1D80-F96D-40C7-89F5-5D8EAE562A51}">
      <dgm:prSet custT="1"/>
      <dgm:spPr/>
      <dgm:t>
        <a:bodyPr/>
        <a:lstStyle/>
        <a:p>
          <a:pPr>
            <a:lnSpc>
              <a:spcPct val="150000"/>
            </a:lnSpc>
            <a:buFont typeface="Wingdings" panose="05000000000000000000" pitchFamily="2" charset="2"/>
            <a:buChar char="ü"/>
          </a:pPr>
          <a:r>
            <a:rPr lang="en-GB" sz="1100" dirty="0"/>
            <a:t>Demo</a:t>
          </a:r>
        </a:p>
      </dgm:t>
    </dgm:pt>
    <dgm:pt modelId="{0977084A-83CB-428D-AF87-BE53212C2E00}" type="parTrans" cxnId="{AF95AE75-0596-485C-9CEA-EE8FA92E4227}">
      <dgm:prSet/>
      <dgm:spPr/>
      <dgm:t>
        <a:bodyPr/>
        <a:lstStyle/>
        <a:p>
          <a:endParaRPr lang="en-GB"/>
        </a:p>
      </dgm:t>
    </dgm:pt>
    <dgm:pt modelId="{0583BD30-1BFF-443E-8A98-71B1A8FBE81D}" type="sibTrans" cxnId="{AF95AE75-0596-485C-9CEA-EE8FA92E422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3459F400-E911-4E56-87EA-C34109785BDB}" type="presOf" srcId="{3EADD87C-5E10-426A-AF75-15305E4F509B}" destId="{6BCC47BA-0C21-4EC9-8F7B-D9BCA5C8EC21}" srcOrd="0" destOrd="7" presId="urn:microsoft.com/office/officeart/2005/8/layout/hList1"/>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0745A39-01BD-423A-B1C6-86CAF940CDCA}" srcId="{DF86A6E5-580E-4F2A-B223-B458E5A97CE4}" destId="{E52B500A-AE05-4D34-ABB0-CAFFAF0794D8}" srcOrd="6" destOrd="0" parTransId="{39E43C91-60AE-4E8A-9348-4CF35F52F750}" sibTransId="{B1453620-C475-443A-A651-667E9FFB5118}"/>
    <dgm:cxn modelId="{89620D3A-C64F-4A2E-8D09-95762CA625FC}" type="presOf" srcId="{7726AA4A-EF59-43F8-8F82-A92F5D13E503}" destId="{FE6D297C-C9E0-4A7D-A12A-BA53DEE78AEC}" srcOrd="0" destOrd="4" presId="urn:microsoft.com/office/officeart/2005/8/layout/hList1"/>
    <dgm:cxn modelId="{A90B3D3F-FE6E-4AD2-8455-D0E52E7F2E7D}" srcId="{DF86A6E5-580E-4F2A-B223-B458E5A97CE4}" destId="{06544C11-F1D0-42A8-BF78-1944A50AA25A}" srcOrd="5" destOrd="0" parTransId="{A64594EE-FB8C-49A0-9634-F2FCF59312B7}" sibTransId="{2CA1B780-69E6-4569-8C1F-13B7E18E6C90}"/>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CB060F66-A3B2-4F8D-B746-00699708F4B7}" type="presOf" srcId="{B1EE7CCA-81D5-4044-A656-499F6A998691}" destId="{6BCC47BA-0C21-4EC9-8F7B-D9BCA5C8EC21}" srcOrd="0" destOrd="1" presId="urn:microsoft.com/office/officeart/2005/8/layout/hList1"/>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71225A4B-2384-4F55-B2AD-E114BD213F07}" type="presOf" srcId="{C87B5698-5F55-4E39-B616-5CAD59423671}" destId="{6BCC47BA-0C21-4EC9-8F7B-D9BCA5C8EC21}"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AF95AE75-0596-485C-9CEA-EE8FA92E4227}" srcId="{DF86A6E5-580E-4F2A-B223-B458E5A97CE4}" destId="{BFFC1D80-F96D-40C7-89F5-5D8EAE562A51}" srcOrd="8" destOrd="0" parTransId="{0977084A-83CB-428D-AF87-BE53212C2E00}" sibTransId="{0583BD30-1BFF-443E-8A98-71B1A8FBE81D}"/>
    <dgm:cxn modelId="{F58C8C59-7655-4825-ABCD-AD00FDEFF135}" srcId="{DF86A6E5-580E-4F2A-B223-B458E5A97CE4}" destId="{B1EE7CCA-81D5-4044-A656-499F6A998691}" srcOrd="1" destOrd="0" parTransId="{69FC94D0-D952-4EE5-8430-374BAF116559}" sibTransId="{AA5ABCCE-1387-4141-96B6-AADE275138A9}"/>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56A23E84-23AD-4D9E-97B2-21C18BBF8A60}" srcId="{DF86A6E5-580E-4F2A-B223-B458E5A97CE4}" destId="{C87B5698-5F55-4E39-B616-5CAD59423671}" srcOrd="2" destOrd="0" parTransId="{D5BD3D9C-FC68-46CB-A9F1-19B2454B5FF2}" sibTransId="{24F420AE-6E06-4C26-B594-B1DFCCA68900}"/>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42659A-361E-413D-951D-99BFAF832A05}" type="presOf" srcId="{06544C11-F1D0-42A8-BF78-1944A50AA25A}" destId="{6BCC47BA-0C21-4EC9-8F7B-D9BCA5C8EC21}" srcOrd="0" destOrd="5"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B78519A3-A94D-4CEC-B3EF-4A783E4848B7}" type="presOf" srcId="{7F0AB14A-A998-47E8-B687-14DFCC20CF49}" destId="{6BCC47BA-0C21-4EC9-8F7B-D9BCA5C8EC21}" srcOrd="0" destOrd="3" presId="urn:microsoft.com/office/officeart/2005/8/layout/hList1"/>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CCDDC6B0-10F7-451D-9339-F1AB282B6BBF}" srcId="{DF86A6E5-580E-4F2A-B223-B458E5A97CE4}" destId="{7F0AB14A-A998-47E8-B687-14DFCC20CF49}" srcOrd="3" destOrd="0" parTransId="{4241A582-BD5C-4655-9915-8C15EA1DC5AE}" sibTransId="{DBB78576-2BE1-4202-8817-9E6968505C16}"/>
    <dgm:cxn modelId="{3DE784B4-FA30-4176-9AFA-5B5A1870D068}" type="presOf" srcId="{E52B500A-AE05-4D34-ABB0-CAFFAF0794D8}" destId="{6BCC47BA-0C21-4EC9-8F7B-D9BCA5C8EC21}" srcOrd="0" destOrd="6"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EBDCBDC9-287F-44AC-8AB6-60A758735364}" type="presOf" srcId="{6F9DC3B1-4CA3-4986-8B20-17C104AE741F}" destId="{6BCC47BA-0C21-4EC9-8F7B-D9BCA5C8EC21}" srcOrd="0" destOrd="4"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52328EE6-E3BD-4DC8-95B0-224386949006}" srcId="{DF86A6E5-580E-4F2A-B223-B458E5A97CE4}" destId="{3EADD87C-5E10-426A-AF75-15305E4F509B}" srcOrd="7" destOrd="0" parTransId="{12DA2CF6-8E16-4F12-B143-F177E86D674B}" sibTransId="{E50154B6-1E97-4974-9E4D-B494A42F6E98}"/>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735764F0-009D-4089-B293-73C900AAAD46}" srcId="{DF86A6E5-580E-4F2A-B223-B458E5A97CE4}" destId="{6F9DC3B1-4CA3-4986-8B20-17C104AE741F}" srcOrd="4" destOrd="0" parTransId="{8722F4E5-5B95-471F-B5D4-072896967AB4}" sibTransId="{62D8D76D-E62B-4A49-B98C-EDDC0B5A6051}"/>
    <dgm:cxn modelId="{B20B9CF2-3C11-47A8-B603-26B9718D75DE}" type="presOf" srcId="{BFFC1D80-F96D-40C7-89F5-5D8EAE562A51}" destId="{6BCC47BA-0C21-4EC9-8F7B-D9BCA5C8EC21}" srcOrd="0" destOrd="8"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rgbClr val="7030A0"/>
        </a:solidFill>
        <a:ln>
          <a:solidFill>
            <a:srgbClr val="7030A0"/>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PowerApps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PowerApps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2/18/2020 6:57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2/18/2020 6:57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5277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67432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4831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2/18/2020 6:57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12917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2/18/2020 6:57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85963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2/18/2020 6:57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76680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2/18/2020 6:57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3988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6:57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2/18/2020 6:57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83591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2/18/2020 6:57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7765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2/18/2020 6:57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2/18/2020 6:57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60692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39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2894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030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322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4484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33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797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3764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2/18/2020</a:t>
            </a:fld>
            <a:endParaRPr>
              <a:solidFill>
                <a:srgbClr val="292929">
                  <a:tint val="75000"/>
                </a:srgbClr>
              </a:solidFill>
            </a:endParaRPr>
          </a:p>
        </p:txBody>
      </p:sp>
    </p:spTree>
    <p:extLst>
      <p:ext uri="{BB962C8B-B14F-4D97-AF65-F5344CB8AC3E}">
        <p14:creationId xmlns:p14="http://schemas.microsoft.com/office/powerpoint/2010/main" val="207715924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23979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image" Target="../media/image6.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image" Target="../media/image6.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image" Target="../media/image6.emf"/><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image" Target="../media/image37.emf"/><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theme" Target="../theme/theme6.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image" Target="../media/image6.emf"/><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theme" Target="../theme/theme7.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58.png"/><Relationship Id="rId4" Type="http://schemas.openxmlformats.org/officeDocument/2006/relationships/hyperlink" Target="https://aka.ms/ppac"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4.xml"/><Relationship Id="rId6" Type="http://schemas.openxmlformats.org/officeDocument/2006/relationships/image" Target="../media/image63.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17.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32.xml.rels><?xml version="1.0" encoding="UTF-8" standalone="yes"?>
<Relationships xmlns="http://schemas.openxmlformats.org/package/2006/relationships"><Relationship Id="rId8" Type="http://schemas.openxmlformats.org/officeDocument/2006/relationships/image" Target="../media/image112.jpg"/><Relationship Id="rId13"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hyperlink" Target="https://docs.microsoft.com/en-us/powerapps/maker/canvas-apps/gateway-reference" TargetMode="External"/><Relationship Id="rId5" Type="http://schemas.openxmlformats.org/officeDocument/2006/relationships/image" Target="../media/image109.png"/><Relationship Id="rId15" Type="http://schemas.openxmlformats.org/officeDocument/2006/relationships/image" Target="../media/image106.png"/><Relationship Id="rId10" Type="http://schemas.openxmlformats.org/officeDocument/2006/relationships/image" Target="../media/image114.jp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6.png"/></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jpg"/><Relationship Id="rId5" Type="http://schemas.openxmlformats.org/officeDocument/2006/relationships/image" Target="../media/image120.png"/><Relationship Id="rId4" Type="http://schemas.openxmlformats.org/officeDocument/2006/relationships/image" Target="../media/image119.jpg"/></Relationships>
</file>

<file path=ppt/slides/_rels/slide34.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hyperlink" Target="https://aka.ms/ppa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86EA-F9B8-41C5-9C7B-D0663D2BDC3A}"/>
              </a:ext>
            </a:extLst>
          </p:cNvPr>
          <p:cNvSpPr>
            <a:spLocks noGrp="1"/>
          </p:cNvSpPr>
          <p:nvPr>
            <p:ph type="title"/>
          </p:nvPr>
        </p:nvSpPr>
        <p:spPr>
          <a:xfrm>
            <a:off x="586740" y="260648"/>
            <a:ext cx="11018520" cy="738664"/>
          </a:xfrm>
        </p:spPr>
        <p:txBody>
          <a:bodyPr>
            <a:normAutofit fontScale="90000"/>
          </a:bodyPr>
          <a:lstStyle/>
          <a:p>
            <a:r>
              <a:rPr lang="en-US" sz="4800"/>
              <a:t>Data loss prevention key facts</a:t>
            </a:r>
          </a:p>
        </p:txBody>
      </p:sp>
      <p:sp>
        <p:nvSpPr>
          <p:cNvPr id="3" name="Text Placeholder 2">
            <a:extLst>
              <a:ext uri="{FF2B5EF4-FFF2-40B4-BE49-F238E27FC236}">
                <a16:creationId xmlns:a16="http://schemas.microsoft.com/office/drawing/2014/main" id="{6BD71CCC-EA1A-4D80-A7ED-793E2EC363A1}"/>
              </a:ext>
            </a:extLst>
          </p:cNvPr>
          <p:cNvSpPr>
            <a:spLocks noGrp="1"/>
          </p:cNvSpPr>
          <p:nvPr>
            <p:ph type="body" sz="quarter" idx="10"/>
          </p:nvPr>
        </p:nvSpPr>
        <p:spPr>
          <a:xfrm>
            <a:off x="234951" y="1264049"/>
            <a:ext cx="4737100" cy="5152180"/>
          </a:xfrm>
        </p:spPr>
        <p:txBody>
          <a:bodyPr/>
          <a:lstStyle/>
          <a:p>
            <a:r>
              <a:rPr lang="en-US" sz="1800" dirty="0"/>
              <a:t>Data loss prevention policies (DLP) enforce rules for which connectors can be used together </a:t>
            </a:r>
            <a:br>
              <a:rPr lang="en-US" sz="1800" dirty="0"/>
            </a:br>
            <a:endParaRPr lang="en-US" sz="1800" dirty="0"/>
          </a:p>
          <a:p>
            <a:r>
              <a:rPr lang="en-US" sz="1800" dirty="0"/>
              <a:t>Connectors are classified as either Business Data only or No Business Data allowed </a:t>
            </a:r>
          </a:p>
          <a:p>
            <a:endParaRPr lang="en-US" sz="1800" dirty="0"/>
          </a:p>
          <a:p>
            <a:r>
              <a:rPr lang="en-US" sz="1800" dirty="0"/>
              <a:t>A connector in the business data only group can only be used with other connectors from that group in the same app or flow</a:t>
            </a:r>
          </a:p>
          <a:p>
            <a:endParaRPr lang="en-US" sz="1800" dirty="0"/>
          </a:p>
          <a:p>
            <a:r>
              <a:rPr lang="en-US" sz="1800" dirty="0"/>
              <a:t>Tenant admins can define policies that apply to all environments</a:t>
            </a:r>
          </a:p>
          <a:p>
            <a:endParaRPr lang="en-US" sz="1800" dirty="0"/>
          </a:p>
          <a:p>
            <a:r>
              <a:rPr lang="en-US" sz="1800" u="sng" dirty="0"/>
              <a:t>Non-Microsoft connectors can fully blocked using DLP policies</a:t>
            </a:r>
          </a:p>
          <a:p>
            <a:pPr marL="0" indent="0">
              <a:buNone/>
            </a:pPr>
            <a:endParaRPr lang="en-US" sz="1800" dirty="0"/>
          </a:p>
        </p:txBody>
      </p:sp>
      <p:pic>
        <p:nvPicPr>
          <p:cNvPr id="4" name="Picture 3">
            <a:extLst>
              <a:ext uri="{FF2B5EF4-FFF2-40B4-BE49-F238E27FC236}">
                <a16:creationId xmlns:a16="http://schemas.microsoft.com/office/drawing/2014/main" id="{43E43C15-CAAE-4E06-B12F-C7C436E3624F}"/>
              </a:ext>
            </a:extLst>
          </p:cNvPr>
          <p:cNvPicPr>
            <a:picLocks noChangeAspect="1"/>
          </p:cNvPicPr>
          <p:nvPr/>
        </p:nvPicPr>
        <p:blipFill>
          <a:blip r:embed="rId2"/>
          <a:stretch>
            <a:fillRect/>
          </a:stretch>
        </p:blipFill>
        <p:spPr>
          <a:xfrm>
            <a:off x="5124253" y="1247458"/>
            <a:ext cx="6997276" cy="4677820"/>
          </a:xfrm>
          <a:prstGeom prst="rect">
            <a:avLst/>
          </a:prstGeom>
          <a:ln>
            <a:solidFill>
              <a:schemeClr val="tx1"/>
            </a:solidFill>
          </a:ln>
        </p:spPr>
      </p:pic>
    </p:spTree>
    <p:extLst>
      <p:ext uri="{BB962C8B-B14F-4D97-AF65-F5344CB8AC3E}">
        <p14:creationId xmlns:p14="http://schemas.microsoft.com/office/powerpoint/2010/main" val="3993327255"/>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886397"/>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426868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42686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44210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45734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42041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43565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45089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43332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44856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46380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42686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44210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45734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117247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264630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30716763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1828193"/>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a:p>
            <a:pPr marL="514350" indent="-514350">
              <a:buFont typeface="+mj-lt"/>
              <a:buAutoNum type="arabicPeriod"/>
            </a:pPr>
            <a:r>
              <a:rPr lang="en-US" sz="180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2633122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2" y="1262926"/>
            <a:ext cx="10159157" cy="2769989"/>
          </a:xfrm>
        </p:spPr>
        <p:txBody>
          <a:bodyPr/>
          <a:lstStyle/>
          <a:p>
            <a:pPr marL="514350" indent="-514350">
              <a:buFont typeface="+mj-lt"/>
              <a:buAutoNum type="arabicPeriod"/>
            </a:pPr>
            <a:r>
              <a:rPr lang="en-US" sz="1800" dirty="0"/>
              <a:t>Create a policy spanning all environments that blocks all unsupported non-Microsoft connectors and classifies all Microsoft connectors as ‘Business Data’</a:t>
            </a:r>
          </a:p>
          <a:p>
            <a:pPr marL="514350" indent="-514350">
              <a:buFont typeface="+mj-lt"/>
              <a:buAutoNum type="arabicPeriod"/>
            </a:pPr>
            <a:endParaRPr lang="en-US" sz="1800" dirty="0"/>
          </a:p>
          <a:p>
            <a:pPr marL="514350" indent="-514350">
              <a:buFont typeface="+mj-lt"/>
              <a:buAutoNum type="arabicPeriod"/>
            </a:pPr>
            <a:r>
              <a:rPr lang="en-US" sz="1800" dirty="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dirty="0"/>
          </a:p>
          <a:p>
            <a:pPr marL="514350" indent="-514350">
              <a:buFont typeface="+mj-lt"/>
              <a:buAutoNum type="arabicPeriod"/>
            </a:pPr>
            <a:r>
              <a:rPr lang="en-US" sz="1800" dirty="0"/>
              <a:t>Create additional policies or exclude those environment from policies #1 and #2 above that permit certain connectors to be used for specific environments: </a:t>
            </a:r>
            <a:r>
              <a:rPr lang="en-US" sz="1800" b="1" dirty="0"/>
              <a:t>approved custom connectors</a:t>
            </a:r>
          </a:p>
          <a:p>
            <a:pPr marL="514350" indent="-514350">
              <a:buFont typeface="+mj-lt"/>
              <a:buAutoNum type="arabicPeriod"/>
            </a:pPr>
            <a:endParaRPr lang="en-US" sz="1800"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49515" y="3256587"/>
            <a:ext cx="181522"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407529" y="4704641"/>
            <a:ext cx="279549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#3: Create exception policy for certain application environments </a:t>
            </a:r>
          </a:p>
        </p:txBody>
      </p:sp>
    </p:spTree>
    <p:extLst>
      <p:ext uri="{BB962C8B-B14F-4D97-AF65-F5344CB8AC3E}">
        <p14:creationId xmlns:p14="http://schemas.microsoft.com/office/powerpoint/2010/main" val="17904598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37210"/>
            <a:ext cx="6186125" cy="997196"/>
          </a:xfrm>
        </p:spPr>
        <p:txBody>
          <a:bodyPr/>
          <a:lstStyle/>
          <a:p>
            <a:r>
              <a:rPr lang="en-US" dirty="0"/>
              <a:t>Monitor your tenant’s activity</a:t>
            </a:r>
          </a:p>
        </p:txBody>
      </p:sp>
    </p:spTree>
    <p:extLst>
      <p:ext uri="{BB962C8B-B14F-4D97-AF65-F5344CB8AC3E}">
        <p14:creationId xmlns:p14="http://schemas.microsoft.com/office/powerpoint/2010/main" val="36120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The audit records are stored in Office 365 Security and Compliance center. </a:t>
            </a:r>
          </a:p>
          <a:p>
            <a:pPr lvl="1"/>
            <a:r>
              <a:rPr lang="en-US" dirty="0">
                <a:latin typeface="Segoe UI Semilight" panose="020B0402040204020203" pitchFamily="34" charset="0"/>
                <a:cs typeface="Segoe UI Semilight" panose="020B0402040204020203" pitchFamily="34" charset="0"/>
              </a:rPr>
              <a:t>Must have an Office 365 E3 or greater license</a:t>
            </a:r>
          </a:p>
          <a:p>
            <a:pPr lvl="1"/>
            <a:r>
              <a:rPr lang="en-US" dirty="0">
                <a:latin typeface="Segoe UI Semilight" panose="020B0402040204020203" pitchFamily="34" charset="0"/>
                <a:cs typeface="Segoe UI Semilight" panose="020B0402040204020203" pitchFamily="34" charset="0"/>
              </a:rPr>
              <a:t>Must enabled at the organization level</a:t>
            </a:r>
          </a:p>
          <a:p>
            <a:endParaRPr lang="en-US" sz="2000" dirty="0"/>
          </a:p>
          <a:p>
            <a:r>
              <a:rPr lang="en-US" sz="2000" dirty="0"/>
              <a:t>Office provides an API to query this data, which is currently used by many SIEM vendors to use the Activity Logging data for reporting</a:t>
            </a:r>
          </a:p>
          <a:p>
            <a:endParaRPr lang="en-US" sz="2000" dirty="0"/>
          </a:p>
          <a:p>
            <a:endParaRPr lang="en-US" sz="2000" dirty="0"/>
          </a:p>
        </p:txBody>
      </p:sp>
    </p:spTree>
    <p:extLst>
      <p:ext uri="{BB962C8B-B14F-4D97-AF65-F5344CB8AC3E}">
        <p14:creationId xmlns:p14="http://schemas.microsoft.com/office/powerpoint/2010/main" val="30381196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665744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29804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a:t>The PowerShell Cmdlets give admins full visibility to all activity for PowerApps and Flow in their organization - </a:t>
            </a:r>
            <a:r>
              <a:rPr lang="en-US" sz="2400">
                <a:hlinkClick r:id="rId3"/>
              </a:rPr>
              <a:t>aka.ms/</a:t>
            </a:r>
            <a:r>
              <a:rPr lang="en-US" sz="2400" err="1">
                <a:hlinkClick r:id="rId3"/>
              </a:rPr>
              <a:t>powerappspowershell</a:t>
            </a:r>
            <a:r>
              <a:rPr lang="en-US" sz="2400"/>
              <a:t>.</a:t>
            </a:r>
          </a:p>
          <a:p>
            <a:endParaRPr lang="en-US" sz="2400"/>
          </a:p>
          <a:p>
            <a:r>
              <a:rPr lang="en-US" sz="2400"/>
              <a:t>Management connectors</a:t>
            </a:r>
          </a:p>
          <a:p>
            <a:pPr lvl="1"/>
            <a:r>
              <a:rPr lang="en-US" sz="1800" b="1"/>
              <a:t>Full visibility</a:t>
            </a:r>
            <a:r>
              <a:rPr lang="en-US" sz="1800"/>
              <a:t>: Power Platform APIs in an accessible connector interface, provide admin access to resources</a:t>
            </a:r>
          </a:p>
          <a:p>
            <a:pPr lvl="1"/>
            <a:r>
              <a:rPr lang="en-US" sz="1800" b="1"/>
              <a:t>Customization </a:t>
            </a:r>
            <a:r>
              <a:rPr lang="en-US" sz="1800"/>
              <a:t>: Pull the metadata you need to build the custom reports you want</a:t>
            </a:r>
          </a:p>
          <a:p>
            <a:pPr lvl="1"/>
            <a:r>
              <a:rPr lang="en-US" sz="1800" b="1" u="sng"/>
              <a:t>Flexibility</a:t>
            </a:r>
            <a:r>
              <a:rPr lang="en-US" sz="1800" u="sng"/>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r>
              <a:rPr lang="en-US" sz="2000"/>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r>
              <a:rPr lang="en-US" sz="2000"/>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r>
              <a:rPr lang="en-US" sz="2000"/>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r>
              <a:rPr lang="en-US" sz="2000"/>
              <a:t>Flow Management</a:t>
            </a:r>
          </a:p>
        </p:txBody>
      </p:sp>
    </p:spTree>
    <p:extLst>
      <p:ext uri="{BB962C8B-B14F-4D97-AF65-F5344CB8AC3E}">
        <p14:creationId xmlns:p14="http://schemas.microsoft.com/office/powerpoint/2010/main" val="1533853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400" dirty="0">
                <a:solidFill>
                  <a:schemeClr val="tx1"/>
                </a:solidFill>
              </a:rPr>
              <a:t>Create your own workflows using the management connectors that permit or restrict behavior based on your organization’s policies (e.g. create an attestation process for assets in the default env)</a:t>
            </a: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457200" indent="-457200">
              <a:buFont typeface="+mj-lt"/>
              <a:buAutoNum type="arabicPeriod" startAt="2"/>
            </a:pPr>
            <a:r>
              <a:rPr lang="en-US" sz="2400" dirty="0" err="1"/>
              <a:t>CoE</a:t>
            </a:r>
            <a:r>
              <a:rPr lang="en-US" sz="2400" dirty="0"/>
              <a:t> starter kit comes with its own audit workflow template:</a:t>
            </a:r>
          </a:p>
          <a:p>
            <a:pPr marL="285750" indent="-285750">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37736198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18308486"/>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44836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Connectors</a:t>
            </a:r>
          </a:p>
        </p:txBody>
      </p:sp>
    </p:spTree>
    <p:extLst>
      <p:ext uri="{BB962C8B-B14F-4D97-AF65-F5344CB8AC3E}">
        <p14:creationId xmlns:p14="http://schemas.microsoft.com/office/powerpoint/2010/main" val="284569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59474" y="2663561"/>
            <a:ext cx="4629384" cy="1075403"/>
          </a:xfrm>
          <a:prstGeom prst="rect">
            <a:avLst/>
          </a:prstGeom>
          <a:noFill/>
        </p:spPr>
        <p:txBody>
          <a:bodyPr wrap="square" rtlCol="0">
            <a:spAutoFit/>
          </a:bodyPr>
          <a:lstStyle/>
          <a:p>
            <a:pPr defTabSz="896386">
              <a:defRPr/>
            </a:pPr>
            <a:r>
              <a:rPr lang="en-US" sz="3200" kern="0" dirty="0">
                <a:solidFill>
                  <a:sysClr val="windowText" lastClr="000000"/>
                </a:solidFill>
                <a:latin typeface="Segoe UI Light" panose="020B0502040204020203" pitchFamily="34" charset="0"/>
                <a:cs typeface="Segoe UI Light" panose="020B0502040204020203" pitchFamily="34" charset="0"/>
              </a:rPr>
              <a:t>Integrate the systems you’re already using…</a:t>
            </a:r>
          </a:p>
        </p:txBody>
      </p:sp>
      <p:grpSp>
        <p:nvGrpSpPr>
          <p:cNvPr id="6" name="Group 5"/>
          <p:cNvGrpSpPr/>
          <p:nvPr/>
        </p:nvGrpSpPr>
        <p:grpSpPr>
          <a:xfrm>
            <a:off x="670928" y="979293"/>
            <a:ext cx="6004427" cy="4879594"/>
            <a:chOff x="670159" y="978945"/>
            <a:chExt cx="6005278" cy="4880286"/>
          </a:xfrm>
        </p:grpSpPr>
        <p:grpSp>
          <p:nvGrpSpPr>
            <p:cNvPr id="7" name="Group 6"/>
            <p:cNvGrpSpPr/>
            <p:nvPr/>
          </p:nvGrpSpPr>
          <p:grpSpPr>
            <a:xfrm>
              <a:off x="670159" y="978945"/>
              <a:ext cx="6005278" cy="4880286"/>
              <a:chOff x="670159" y="1592262"/>
              <a:chExt cx="6005278" cy="4880286"/>
            </a:xfrm>
          </p:grpSpPr>
          <p:grpSp>
            <p:nvGrpSpPr>
              <p:cNvPr id="9" name="Group 8"/>
              <p:cNvGrpSpPr/>
              <p:nvPr/>
            </p:nvGrpSpPr>
            <p:grpSpPr>
              <a:xfrm>
                <a:off x="674293" y="1592262"/>
                <a:ext cx="6001144" cy="3873253"/>
                <a:chOff x="379241" y="1263798"/>
                <a:chExt cx="6847644" cy="4419600"/>
              </a:xfrm>
            </p:grpSpPr>
            <p:grpSp>
              <p:nvGrpSpPr>
                <p:cNvPr id="14" name="Group 13"/>
                <p:cNvGrpSpPr/>
                <p:nvPr/>
              </p:nvGrpSpPr>
              <p:grpSpPr>
                <a:xfrm>
                  <a:off x="379241" y="1263798"/>
                  <a:ext cx="6847644" cy="4419600"/>
                  <a:chOff x="2194749" y="2049462"/>
                  <a:chExt cx="6070876" cy="3918259"/>
                </a:xfrm>
              </p:grpSpPr>
              <p:pic>
                <p:nvPicPr>
                  <p:cNvPr id="16"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4280199" y="3069800"/>
                    <a:ext cx="857249" cy="857249"/>
                    <a:chOff x="2211902" y="3040062"/>
                    <a:chExt cx="857249" cy="857249"/>
                  </a:xfrm>
                </p:grpSpPr>
                <p:sp>
                  <p:nvSpPr>
                    <p:cNvPr id="39" name="Rectangle 38"/>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pic>
                  <p:nvPicPr>
                    <p:cNvPr id="40"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grpSp>
            <p:pic>
              <p:nvPicPr>
                <p:cNvPr id="15" name="Picture 14"/>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10" name="Picture 9"/>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11" name="Picture 10"/>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12" name="Picture 11"/>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13" name="Picture 12"/>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8" name="Picture 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Tree>
    <p:extLst>
      <p:ext uri="{BB962C8B-B14F-4D97-AF65-F5344CB8AC3E}">
        <p14:creationId xmlns:p14="http://schemas.microsoft.com/office/powerpoint/2010/main" val="40937247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Connecting your services to PowerApps &amp; Flow</a:t>
            </a:r>
          </a:p>
        </p:txBody>
      </p:sp>
      <p:sp>
        <p:nvSpPr>
          <p:cNvPr id="3" name="Content Placeholder 2"/>
          <p:cNvSpPr>
            <a:spLocks noGrp="1"/>
          </p:cNvSpPr>
          <p:nvPr>
            <p:ph type="body" sz="quarter" idx="10"/>
          </p:nvPr>
        </p:nvSpPr>
        <p:spPr>
          <a:xfrm>
            <a:off x="269240" y="1189494"/>
            <a:ext cx="6349675" cy="5668019"/>
          </a:xfrm>
        </p:spPr>
        <p:txBody>
          <a:bodyPr>
            <a:normAutofit lnSpcReduction="10000"/>
          </a:bodyPr>
          <a:lstStyle/>
          <a:p>
            <a:r>
              <a:rPr lang="en-US" dirty="0"/>
              <a:t>PowerApps &amp; Flow are fully metadata-driven and extensible so you can connect to any of your own services</a:t>
            </a:r>
          </a:p>
          <a:p>
            <a:pPr lvl="1"/>
            <a:r>
              <a:rPr lang="en-US" dirty="0"/>
              <a:t>Even connect to 3</a:t>
            </a:r>
            <a:r>
              <a:rPr lang="en-US" baseline="30000" dirty="0"/>
              <a:t>rd</a:t>
            </a:r>
            <a:r>
              <a:rPr lang="en-US" dirty="0"/>
              <a:t> party services you consume</a:t>
            </a:r>
          </a:p>
          <a:p>
            <a:r>
              <a:rPr lang="en-US" dirty="0"/>
              <a:t>Custom APIs within an organization</a:t>
            </a:r>
          </a:p>
          <a:p>
            <a:pPr lvl="1"/>
            <a:r>
              <a:rPr lang="en-US" dirty="0"/>
              <a:t>Scoped to a company so that you can build something that’s unique to that organization</a:t>
            </a:r>
          </a:p>
          <a:p>
            <a:r>
              <a:rPr lang="en-US" dirty="0"/>
              <a:t>Leverage Azure functions within your apps &amp; flows</a:t>
            </a:r>
          </a:p>
          <a:p>
            <a:r>
              <a:rPr lang="en-US" sz="2059" dirty="0">
                <a:gradFill>
                  <a:gsLst>
                    <a:gs pos="1250">
                      <a:schemeClr val="tx1"/>
                    </a:gs>
                    <a:gs pos="100000">
                      <a:schemeClr val="tx1"/>
                    </a:gs>
                  </a:gsLst>
                  <a:lin ang="5400000" scaled="0"/>
                </a:gradFill>
              </a:rPr>
              <a:t>Via custom APIs today, integrated support coming soon</a:t>
            </a:r>
          </a:p>
          <a:p>
            <a:pPr lvl="1"/>
            <a:endParaRPr lang="en-US" dirty="0"/>
          </a:p>
        </p:txBody>
      </p:sp>
      <p:pic>
        <p:nvPicPr>
          <p:cNvPr id="6" name="Picture 5"/>
          <p:cNvPicPr>
            <a:picLocks noChangeAspect="1"/>
          </p:cNvPicPr>
          <p:nvPr/>
        </p:nvPicPr>
        <p:blipFill rotWithShape="1">
          <a:blip r:embed="rId2"/>
          <a:srcRect l="14354" t="16742" r="58751" b="25205"/>
          <a:stretch/>
        </p:blipFill>
        <p:spPr>
          <a:xfrm>
            <a:off x="7515339" y="1199743"/>
            <a:ext cx="4098381" cy="4975838"/>
          </a:xfrm>
          <a:prstGeom prst="rect">
            <a:avLst/>
          </a:prstGeom>
        </p:spPr>
      </p:pic>
    </p:spTree>
    <p:extLst>
      <p:ext uri="{BB962C8B-B14F-4D97-AF65-F5344CB8AC3E}">
        <p14:creationId xmlns:p14="http://schemas.microsoft.com/office/powerpoint/2010/main" val="28523254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1A6739B2-9D0F-4695-B05B-BC781DFC7FC8}"/>
              </a:ext>
            </a:extLst>
          </p:cNvPr>
          <p:cNvGraphicFramePr>
            <a:graphicFrameLocks/>
          </p:cNvGraphicFramePr>
          <p:nvPr>
            <p:extLst>
              <p:ext uri="{D42A27DB-BD31-4B8C-83A1-F6EECF244321}">
                <p14:modId xmlns:p14="http://schemas.microsoft.com/office/powerpoint/2010/main" val="3575395938"/>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SharePoint Integration</a:t>
            </a:r>
          </a:p>
        </p:txBody>
      </p:sp>
    </p:spTree>
    <p:extLst>
      <p:ext uri="{BB962C8B-B14F-4D97-AF65-F5344CB8AC3E}">
        <p14:creationId xmlns:p14="http://schemas.microsoft.com/office/powerpoint/2010/main" val="88407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677" y="441350"/>
            <a:ext cx="3535068"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p:nvPr/>
        </p:nvSpPr>
        <p:spPr>
          <a:xfrm>
            <a:off x="4190322" y="700121"/>
            <a:ext cx="298715" cy="26254"/>
          </a:xfrm>
          <a:prstGeom prst="rect">
            <a:avLst/>
          </a:prstGeom>
          <a:blipFill>
            <a:blip r:embed="rId3" cstate="print"/>
            <a:stretch>
              <a:fillRect/>
            </a:stretch>
          </a:blipFill>
        </p:spPr>
        <p:txBody>
          <a:bodyPr wrap="square" lIns="0" tIns="0" rIns="0" bIns="0" rtlCol="0"/>
          <a:lstStyle/>
          <a:p>
            <a:endParaRPr sz="1764"/>
          </a:p>
        </p:txBody>
      </p:sp>
      <p:grpSp>
        <p:nvGrpSpPr>
          <p:cNvPr id="4" name="object 4"/>
          <p:cNvGrpSpPr/>
          <p:nvPr/>
        </p:nvGrpSpPr>
        <p:grpSpPr>
          <a:xfrm>
            <a:off x="4666896" y="446080"/>
            <a:ext cx="7379507" cy="5887176"/>
            <a:chOff x="4758435" y="455167"/>
            <a:chExt cx="7529830" cy="6007100"/>
          </a:xfrm>
        </p:grpSpPr>
        <p:sp>
          <p:nvSpPr>
            <p:cNvPr id="5" name="object 5"/>
            <p:cNvSpPr/>
            <p:nvPr/>
          </p:nvSpPr>
          <p:spPr>
            <a:xfrm>
              <a:off x="4758435" y="455167"/>
              <a:ext cx="6470142" cy="594360"/>
            </a:xfrm>
            <a:prstGeom prst="rect">
              <a:avLst/>
            </a:prstGeom>
            <a:blipFill>
              <a:blip r:embed="rId4" cstate="print"/>
              <a:stretch>
                <a:fillRect/>
              </a:stretch>
            </a:blipFill>
          </p:spPr>
          <p:txBody>
            <a:bodyPr wrap="square" lIns="0" tIns="0" rIns="0" bIns="0" rtlCol="0"/>
            <a:lstStyle/>
            <a:p>
              <a:endParaRPr sz="1764"/>
            </a:p>
          </p:txBody>
        </p:sp>
        <p:sp>
          <p:nvSpPr>
            <p:cNvPr id="6" name="object 6"/>
            <p:cNvSpPr/>
            <p:nvPr/>
          </p:nvSpPr>
          <p:spPr>
            <a:xfrm>
              <a:off x="7391400" y="1018031"/>
              <a:ext cx="2314955" cy="2017902"/>
            </a:xfrm>
            <a:prstGeom prst="rect">
              <a:avLst/>
            </a:prstGeom>
            <a:blipFill>
              <a:blip r:embed="rId5" cstate="print"/>
              <a:stretch>
                <a:fillRect/>
              </a:stretch>
            </a:blipFill>
          </p:spPr>
          <p:txBody>
            <a:bodyPr wrap="square" lIns="0" tIns="0" rIns="0" bIns="0" rtlCol="0"/>
            <a:lstStyle/>
            <a:p>
              <a:endParaRPr sz="1764"/>
            </a:p>
          </p:txBody>
        </p:sp>
        <p:sp>
          <p:nvSpPr>
            <p:cNvPr id="7" name="object 7"/>
            <p:cNvSpPr/>
            <p:nvPr/>
          </p:nvSpPr>
          <p:spPr>
            <a:xfrm>
              <a:off x="7586471" y="1213103"/>
              <a:ext cx="1744979" cy="1447800"/>
            </a:xfrm>
            <a:prstGeom prst="rect">
              <a:avLst/>
            </a:prstGeom>
            <a:blipFill>
              <a:blip r:embed="rId6" cstate="print"/>
              <a:stretch>
                <a:fillRect/>
              </a:stretch>
            </a:blipFill>
          </p:spPr>
          <p:txBody>
            <a:bodyPr wrap="square" lIns="0" tIns="0" rIns="0" bIns="0" rtlCol="0"/>
            <a:lstStyle/>
            <a:p>
              <a:endParaRPr sz="1764"/>
            </a:p>
          </p:txBody>
        </p:sp>
        <p:sp>
          <p:nvSpPr>
            <p:cNvPr id="8" name="object 8"/>
            <p:cNvSpPr/>
            <p:nvPr/>
          </p:nvSpPr>
          <p:spPr>
            <a:xfrm>
              <a:off x="9875495" y="2042087"/>
              <a:ext cx="2412413" cy="2299733"/>
            </a:xfrm>
            <a:prstGeom prst="rect">
              <a:avLst/>
            </a:prstGeom>
            <a:blipFill>
              <a:blip r:embed="rId7" cstate="print"/>
              <a:stretch>
                <a:fillRect/>
              </a:stretch>
            </a:blipFill>
          </p:spPr>
          <p:txBody>
            <a:bodyPr wrap="square" lIns="0" tIns="0" rIns="0" bIns="0" rtlCol="0"/>
            <a:lstStyle/>
            <a:p>
              <a:endParaRPr sz="1764"/>
            </a:p>
          </p:txBody>
        </p:sp>
        <p:sp>
          <p:nvSpPr>
            <p:cNvPr id="9" name="object 9"/>
            <p:cNvSpPr/>
            <p:nvPr/>
          </p:nvSpPr>
          <p:spPr>
            <a:xfrm>
              <a:off x="10034015" y="2200655"/>
              <a:ext cx="1915668" cy="1802891"/>
            </a:xfrm>
            <a:prstGeom prst="rect">
              <a:avLst/>
            </a:prstGeom>
            <a:blipFill>
              <a:blip r:embed="rId8" cstate="print"/>
              <a:stretch>
                <a:fillRect/>
              </a:stretch>
            </a:blipFill>
          </p:spPr>
          <p:txBody>
            <a:bodyPr wrap="square" lIns="0" tIns="0" rIns="0" bIns="0" rtlCol="0"/>
            <a:lstStyle/>
            <a:p>
              <a:endParaRPr sz="1764"/>
            </a:p>
          </p:txBody>
        </p:sp>
        <p:sp>
          <p:nvSpPr>
            <p:cNvPr id="10" name="object 10"/>
            <p:cNvSpPr/>
            <p:nvPr/>
          </p:nvSpPr>
          <p:spPr>
            <a:xfrm>
              <a:off x="7174991" y="3590543"/>
              <a:ext cx="2871216" cy="2871216"/>
            </a:xfrm>
            <a:prstGeom prst="rect">
              <a:avLst/>
            </a:prstGeom>
            <a:blipFill>
              <a:blip r:embed="rId9" cstate="print"/>
              <a:stretch>
                <a:fillRect/>
              </a:stretch>
            </a:blipFill>
          </p:spPr>
          <p:txBody>
            <a:bodyPr wrap="square" lIns="0" tIns="0" rIns="0" bIns="0" rtlCol="0"/>
            <a:lstStyle/>
            <a:p>
              <a:endParaRPr sz="1764"/>
            </a:p>
          </p:txBody>
        </p:sp>
        <p:sp>
          <p:nvSpPr>
            <p:cNvPr id="11" name="object 11"/>
            <p:cNvSpPr/>
            <p:nvPr/>
          </p:nvSpPr>
          <p:spPr>
            <a:xfrm>
              <a:off x="7370063" y="3785615"/>
              <a:ext cx="2301239" cy="2301240"/>
            </a:xfrm>
            <a:prstGeom prst="rect">
              <a:avLst/>
            </a:prstGeom>
            <a:blipFill>
              <a:blip r:embed="rId10" cstate="print"/>
              <a:stretch>
                <a:fillRect/>
              </a:stretch>
            </a:blipFill>
          </p:spPr>
          <p:txBody>
            <a:bodyPr wrap="square" lIns="0" tIns="0" rIns="0" bIns="0" rtlCol="0"/>
            <a:lstStyle/>
            <a:p>
              <a:endParaRPr sz="1764"/>
            </a:p>
          </p:txBody>
        </p:sp>
      </p:grpSp>
      <p:sp>
        <p:nvSpPr>
          <p:cNvPr id="12" name="object 12"/>
          <p:cNvSpPr txBox="1"/>
          <p:nvPr/>
        </p:nvSpPr>
        <p:spPr>
          <a:xfrm>
            <a:off x="1500393" y="1194062"/>
            <a:ext cx="5713613" cy="5121815"/>
          </a:xfrm>
          <a:prstGeom prst="rect">
            <a:avLst/>
          </a:prstGeom>
        </p:spPr>
        <p:txBody>
          <a:bodyPr vert="horz" wrap="square" lIns="0" tIns="79657" rIns="0" bIns="0" rtlCol="0">
            <a:spAutoFit/>
          </a:bodyPr>
          <a:lstStyle/>
          <a:p>
            <a:pPr marL="12446" marR="690753">
              <a:lnSpc>
                <a:spcPts val="4234"/>
              </a:lnSpc>
              <a:spcBef>
                <a:spcPts val="627"/>
              </a:spcBef>
            </a:pPr>
            <a:r>
              <a:rPr sz="3528" dirty="0">
                <a:gradFill>
                  <a:gsLst>
                    <a:gs pos="1250">
                      <a:srgbClr val="0D0D0D"/>
                    </a:gs>
                    <a:gs pos="100000">
                      <a:srgbClr val="0D0D0D"/>
                    </a:gs>
                  </a:gsLst>
                  <a:lin ang="5400000" scaled="0"/>
                </a:gradFill>
              </a:rPr>
              <a:t>Customize SharePoint  forms</a:t>
            </a:r>
          </a:p>
          <a:p>
            <a:pPr>
              <a:spcBef>
                <a:spcPts val="39"/>
              </a:spcBef>
            </a:pPr>
            <a:endParaRPr sz="4704" dirty="0">
              <a:cs typeface="Arial Black"/>
            </a:endParaRPr>
          </a:p>
          <a:p>
            <a:pPr marL="12446" marR="125705">
              <a:lnSpc>
                <a:spcPts val="4234"/>
              </a:lnSpc>
            </a:pPr>
            <a:r>
              <a:rPr sz="3528" dirty="0">
                <a:gradFill>
                  <a:gsLst>
                    <a:gs pos="1250">
                      <a:srgbClr val="0D0D0D"/>
                    </a:gs>
                    <a:gs pos="100000">
                      <a:srgbClr val="0D0D0D"/>
                    </a:gs>
                  </a:gsLst>
                  <a:lin ang="5400000" scaled="0"/>
                </a:gradFill>
              </a:rPr>
              <a:t>SharePoint lists as a data  source for PowerApps</a:t>
            </a:r>
          </a:p>
          <a:p>
            <a:pPr>
              <a:spcBef>
                <a:spcPts val="39"/>
              </a:spcBef>
            </a:pPr>
            <a:endParaRPr lang="en-GB" sz="3528" dirty="0">
              <a:gradFill>
                <a:gsLst>
                  <a:gs pos="1250">
                    <a:srgbClr val="0D0D0D"/>
                  </a:gs>
                  <a:gs pos="100000">
                    <a:srgbClr val="0D0D0D"/>
                  </a:gs>
                </a:gsLst>
                <a:lin ang="5400000" scaled="0"/>
              </a:gradFill>
            </a:endParaRPr>
          </a:p>
          <a:p>
            <a:pPr>
              <a:spcBef>
                <a:spcPts val="39"/>
              </a:spcBef>
            </a:pPr>
            <a:endParaRPr sz="3528" dirty="0">
              <a:gradFill>
                <a:gsLst>
                  <a:gs pos="1250">
                    <a:srgbClr val="0D0D0D"/>
                  </a:gs>
                  <a:gs pos="100000">
                    <a:srgbClr val="0D0D0D"/>
                  </a:gs>
                </a:gsLst>
                <a:lin ang="5400000" scaled="0"/>
              </a:gradFill>
            </a:endParaRPr>
          </a:p>
          <a:p>
            <a:pPr marL="12446" marR="4978">
              <a:lnSpc>
                <a:spcPts val="4234"/>
              </a:lnSpc>
            </a:pPr>
            <a:r>
              <a:rPr sz="3528" dirty="0">
                <a:gradFill>
                  <a:gsLst>
                    <a:gs pos="1250">
                      <a:srgbClr val="0D0D0D"/>
                    </a:gs>
                    <a:gs pos="100000">
                      <a:srgbClr val="0D0D0D"/>
                    </a:gs>
                  </a:gsLst>
                  <a:lin ang="5400000" scaled="0"/>
                </a:gradFill>
              </a:rPr>
              <a:t>Approval workflow in  SharePoint (and many more)</a:t>
            </a:r>
          </a:p>
        </p:txBody>
      </p:sp>
      <p:sp>
        <p:nvSpPr>
          <p:cNvPr id="13" name="object 13"/>
          <p:cNvSpPr/>
          <p:nvPr/>
        </p:nvSpPr>
        <p:spPr>
          <a:xfrm>
            <a:off x="531714" y="3313278"/>
            <a:ext cx="587540" cy="439840"/>
          </a:xfrm>
          <a:prstGeom prst="rect">
            <a:avLst/>
          </a:prstGeom>
          <a:blipFill>
            <a:blip r:embed="rId11" cstate="print"/>
            <a:stretch>
              <a:fillRect/>
            </a:stretch>
          </a:blipFill>
        </p:spPr>
        <p:txBody>
          <a:bodyPr wrap="square" lIns="0" tIns="0" rIns="0" bIns="0" rtlCol="0"/>
          <a:lstStyle/>
          <a:p>
            <a:endParaRPr sz="1764"/>
          </a:p>
        </p:txBody>
      </p:sp>
      <p:sp>
        <p:nvSpPr>
          <p:cNvPr id="14" name="object 14"/>
          <p:cNvSpPr/>
          <p:nvPr/>
        </p:nvSpPr>
        <p:spPr>
          <a:xfrm>
            <a:off x="609380" y="1471700"/>
            <a:ext cx="587540" cy="439840"/>
          </a:xfrm>
          <a:prstGeom prst="rect">
            <a:avLst/>
          </a:prstGeom>
          <a:blipFill>
            <a:blip r:embed="rId11" cstate="print"/>
            <a:stretch>
              <a:fillRect/>
            </a:stretch>
          </a:blipFill>
        </p:spPr>
        <p:txBody>
          <a:bodyPr wrap="square" lIns="0" tIns="0" rIns="0" bIns="0" rtlCol="0"/>
          <a:lstStyle/>
          <a:p>
            <a:endParaRPr sz="1764"/>
          </a:p>
        </p:txBody>
      </p:sp>
      <p:sp>
        <p:nvSpPr>
          <p:cNvPr id="15" name="object 15"/>
          <p:cNvSpPr/>
          <p:nvPr/>
        </p:nvSpPr>
        <p:spPr>
          <a:xfrm>
            <a:off x="538254" y="5273984"/>
            <a:ext cx="625374" cy="482819"/>
          </a:xfrm>
          <a:prstGeom prst="rect">
            <a:avLst/>
          </a:prstGeom>
          <a:blipFill>
            <a:blip r:embed="rId12" cstate="print"/>
            <a:stretch>
              <a:fillRect/>
            </a:stretch>
          </a:blipFill>
        </p:spPr>
        <p:txBody>
          <a:bodyPr wrap="square" lIns="0" tIns="0" rIns="0" bIns="0" rtlCol="0"/>
          <a:lstStyle/>
          <a:p>
            <a:endParaRPr sz="1764"/>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677" y="441350"/>
            <a:ext cx="3535068"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p:nvPr/>
        </p:nvSpPr>
        <p:spPr>
          <a:xfrm>
            <a:off x="4190322" y="700121"/>
            <a:ext cx="298715" cy="26254"/>
          </a:xfrm>
          <a:prstGeom prst="rect">
            <a:avLst/>
          </a:prstGeom>
          <a:blipFill>
            <a:blip r:embed="rId3" cstate="print"/>
            <a:stretch>
              <a:fillRect/>
            </a:stretch>
          </a:blipFill>
        </p:spPr>
        <p:txBody>
          <a:bodyPr wrap="square" lIns="0" tIns="0" rIns="0" bIns="0" rtlCol="0"/>
          <a:lstStyle/>
          <a:p>
            <a:endParaRPr sz="1764"/>
          </a:p>
        </p:txBody>
      </p:sp>
      <p:grpSp>
        <p:nvGrpSpPr>
          <p:cNvPr id="4" name="object 4"/>
          <p:cNvGrpSpPr/>
          <p:nvPr/>
        </p:nvGrpSpPr>
        <p:grpSpPr>
          <a:xfrm>
            <a:off x="4666896" y="446080"/>
            <a:ext cx="6707398" cy="5955632"/>
            <a:chOff x="4758435" y="455167"/>
            <a:chExt cx="6844030" cy="6076950"/>
          </a:xfrm>
        </p:grpSpPr>
        <p:sp>
          <p:nvSpPr>
            <p:cNvPr id="5" name="object 5"/>
            <p:cNvSpPr/>
            <p:nvPr/>
          </p:nvSpPr>
          <p:spPr>
            <a:xfrm>
              <a:off x="4758435" y="455167"/>
              <a:ext cx="6566154" cy="594360"/>
            </a:xfrm>
            <a:prstGeom prst="rect">
              <a:avLst/>
            </a:prstGeom>
            <a:blipFill>
              <a:blip r:embed="rId4" cstate="print"/>
              <a:stretch>
                <a:fillRect/>
              </a:stretch>
            </a:blipFill>
          </p:spPr>
          <p:txBody>
            <a:bodyPr wrap="square" lIns="0" tIns="0" rIns="0" bIns="0" rtlCol="0"/>
            <a:lstStyle/>
            <a:p>
              <a:endParaRPr sz="1764"/>
            </a:p>
          </p:txBody>
        </p:sp>
        <p:sp>
          <p:nvSpPr>
            <p:cNvPr id="6" name="object 6"/>
            <p:cNvSpPr/>
            <p:nvPr/>
          </p:nvSpPr>
          <p:spPr>
            <a:xfrm>
              <a:off x="8235695" y="1019555"/>
              <a:ext cx="3366642" cy="1908175"/>
            </a:xfrm>
            <a:prstGeom prst="rect">
              <a:avLst/>
            </a:prstGeom>
            <a:blipFill>
              <a:blip r:embed="rId5" cstate="print"/>
              <a:stretch>
                <a:fillRect/>
              </a:stretch>
            </a:blipFill>
          </p:spPr>
          <p:txBody>
            <a:bodyPr wrap="square" lIns="0" tIns="0" rIns="0" bIns="0" rtlCol="0"/>
            <a:lstStyle/>
            <a:p>
              <a:endParaRPr sz="1764"/>
            </a:p>
          </p:txBody>
        </p:sp>
        <p:sp>
          <p:nvSpPr>
            <p:cNvPr id="7" name="object 7"/>
            <p:cNvSpPr/>
            <p:nvPr/>
          </p:nvSpPr>
          <p:spPr>
            <a:xfrm>
              <a:off x="8430767" y="1214627"/>
              <a:ext cx="2796539" cy="1338072"/>
            </a:xfrm>
            <a:prstGeom prst="rect">
              <a:avLst/>
            </a:prstGeom>
            <a:blipFill>
              <a:blip r:embed="rId6" cstate="print"/>
              <a:stretch>
                <a:fillRect/>
              </a:stretch>
            </a:blipFill>
          </p:spPr>
          <p:txBody>
            <a:bodyPr wrap="square" lIns="0" tIns="0" rIns="0" bIns="0" rtlCol="0"/>
            <a:lstStyle/>
            <a:p>
              <a:endParaRPr sz="1764"/>
            </a:p>
          </p:txBody>
        </p:sp>
        <p:sp>
          <p:nvSpPr>
            <p:cNvPr id="8" name="object 8"/>
            <p:cNvSpPr/>
            <p:nvPr/>
          </p:nvSpPr>
          <p:spPr>
            <a:xfrm>
              <a:off x="7607807" y="2602991"/>
              <a:ext cx="3994404" cy="2368169"/>
            </a:xfrm>
            <a:prstGeom prst="rect">
              <a:avLst/>
            </a:prstGeom>
            <a:blipFill>
              <a:blip r:embed="rId7" cstate="print"/>
              <a:stretch>
                <a:fillRect/>
              </a:stretch>
            </a:blipFill>
          </p:spPr>
          <p:txBody>
            <a:bodyPr wrap="square" lIns="0" tIns="0" rIns="0" bIns="0" rtlCol="0"/>
            <a:lstStyle/>
            <a:p>
              <a:endParaRPr sz="1764"/>
            </a:p>
          </p:txBody>
        </p:sp>
        <p:sp>
          <p:nvSpPr>
            <p:cNvPr id="9" name="object 9"/>
            <p:cNvSpPr/>
            <p:nvPr/>
          </p:nvSpPr>
          <p:spPr>
            <a:xfrm>
              <a:off x="7802879" y="2798063"/>
              <a:ext cx="3424428" cy="1798320"/>
            </a:xfrm>
            <a:prstGeom prst="rect">
              <a:avLst/>
            </a:prstGeom>
            <a:blipFill>
              <a:blip r:embed="rId8" cstate="print"/>
              <a:stretch>
                <a:fillRect/>
              </a:stretch>
            </a:blipFill>
          </p:spPr>
          <p:txBody>
            <a:bodyPr wrap="square" lIns="0" tIns="0" rIns="0" bIns="0" rtlCol="0"/>
            <a:lstStyle/>
            <a:p>
              <a:endParaRPr sz="1764"/>
            </a:p>
          </p:txBody>
        </p:sp>
        <p:sp>
          <p:nvSpPr>
            <p:cNvPr id="10" name="object 10"/>
            <p:cNvSpPr/>
            <p:nvPr/>
          </p:nvSpPr>
          <p:spPr>
            <a:xfrm>
              <a:off x="8830055" y="4709159"/>
              <a:ext cx="2772029" cy="1822577"/>
            </a:xfrm>
            <a:prstGeom prst="rect">
              <a:avLst/>
            </a:prstGeom>
            <a:blipFill>
              <a:blip r:embed="rId9" cstate="print"/>
              <a:stretch>
                <a:fillRect/>
              </a:stretch>
            </a:blipFill>
          </p:spPr>
          <p:txBody>
            <a:bodyPr wrap="square" lIns="0" tIns="0" rIns="0" bIns="0" rtlCol="0"/>
            <a:lstStyle/>
            <a:p>
              <a:endParaRPr sz="1764"/>
            </a:p>
          </p:txBody>
        </p:sp>
        <p:sp>
          <p:nvSpPr>
            <p:cNvPr id="11" name="object 11"/>
            <p:cNvSpPr/>
            <p:nvPr/>
          </p:nvSpPr>
          <p:spPr>
            <a:xfrm>
              <a:off x="9025127" y="4904231"/>
              <a:ext cx="2202179" cy="1252727"/>
            </a:xfrm>
            <a:prstGeom prst="rect">
              <a:avLst/>
            </a:prstGeom>
            <a:blipFill>
              <a:blip r:embed="rId10" cstate="print"/>
              <a:stretch>
                <a:fillRect/>
              </a:stretch>
            </a:blipFill>
          </p:spPr>
          <p:txBody>
            <a:bodyPr wrap="square" lIns="0" tIns="0" rIns="0" bIns="0" rtlCol="0"/>
            <a:lstStyle/>
            <a:p>
              <a:endParaRPr sz="1764"/>
            </a:p>
          </p:txBody>
        </p:sp>
      </p:grpSp>
      <p:sp>
        <p:nvSpPr>
          <p:cNvPr id="12" name="object 12"/>
          <p:cNvSpPr txBox="1">
            <a:spLocks noGrp="1"/>
          </p:cNvSpPr>
          <p:nvPr>
            <p:ph type="title"/>
          </p:nvPr>
        </p:nvSpPr>
        <p:spPr>
          <a:xfrm>
            <a:off x="1500392" y="1226391"/>
            <a:ext cx="5566432" cy="550548"/>
          </a:xfrm>
          <a:prstGeom prst="rect">
            <a:avLst/>
          </a:prstGeom>
        </p:spPr>
        <p:txBody>
          <a:bodyPr vert="horz" wrap="square" lIns="0" tIns="11824" rIns="0" bIns="0" rtlCol="0" anchor="ctr">
            <a:spAutoFit/>
          </a:bodyPr>
          <a:lstStyle/>
          <a:p>
            <a:pPr marL="12446" marR="703821">
              <a:lnSpc>
                <a:spcPts val="4234"/>
              </a:lnSpc>
              <a:spcBef>
                <a:spcPts val="627"/>
              </a:spcBef>
            </a:pPr>
            <a:r>
              <a:rPr sz="3528" dirty="0">
                <a:gradFill>
                  <a:gsLst>
                    <a:gs pos="1250">
                      <a:srgbClr val="0D0D0D"/>
                    </a:gs>
                    <a:gs pos="100000">
                      <a:srgbClr val="0D0D0D"/>
                    </a:gs>
                  </a:gsLst>
                  <a:lin ang="5400000" scaled="0"/>
                </a:gradFill>
                <a:latin typeface="+mn-lt"/>
                <a:ea typeface="+mn-ea"/>
                <a:cs typeface="+mn-cs"/>
              </a:rPr>
              <a:t>SharePoint webparts</a:t>
            </a:r>
          </a:p>
        </p:txBody>
      </p:sp>
      <p:sp>
        <p:nvSpPr>
          <p:cNvPr id="13" name="object 13"/>
          <p:cNvSpPr txBox="1"/>
          <p:nvPr/>
        </p:nvSpPr>
        <p:spPr>
          <a:xfrm>
            <a:off x="1500393" y="2640092"/>
            <a:ext cx="5782750" cy="3088502"/>
          </a:xfrm>
          <a:prstGeom prst="rect">
            <a:avLst/>
          </a:prstGeom>
        </p:spPr>
        <p:txBody>
          <a:bodyPr vert="horz" wrap="square" lIns="0" tIns="79657" rIns="0" bIns="0" rtlCol="0">
            <a:spAutoFit/>
          </a:bodyPr>
          <a:lstStyle/>
          <a:p>
            <a:pPr marL="12446" marR="703821">
              <a:lnSpc>
                <a:spcPts val="4234"/>
              </a:lnSpc>
              <a:spcBef>
                <a:spcPts val="627"/>
              </a:spcBef>
            </a:pPr>
            <a:r>
              <a:rPr sz="3528" dirty="0">
                <a:gradFill>
                  <a:gsLst>
                    <a:gs pos="1250">
                      <a:srgbClr val="0D0D0D"/>
                    </a:gs>
                    <a:gs pos="100000">
                      <a:srgbClr val="0D0D0D"/>
                    </a:gs>
                  </a:gsLst>
                  <a:lin ang="5400000" scaled="0"/>
                </a:gradFill>
              </a:rPr>
              <a:t>SharePoint as a data  source for Power BI</a:t>
            </a:r>
          </a:p>
          <a:p>
            <a:pPr>
              <a:spcBef>
                <a:spcPts val="39"/>
              </a:spcBef>
            </a:pPr>
            <a:endParaRPr sz="5047" dirty="0">
              <a:latin typeface="Arial Black"/>
              <a:cs typeface="Arial Black"/>
            </a:endParaRPr>
          </a:p>
          <a:p>
            <a:pPr marL="12446" marR="703821">
              <a:lnSpc>
                <a:spcPts val="4234"/>
              </a:lnSpc>
              <a:spcBef>
                <a:spcPts val="627"/>
              </a:spcBef>
            </a:pPr>
            <a:r>
              <a:rPr sz="3528" dirty="0">
                <a:gradFill>
                  <a:gsLst>
                    <a:gs pos="1250">
                      <a:srgbClr val="0D0D0D"/>
                    </a:gs>
                    <a:gs pos="100000">
                      <a:srgbClr val="0D0D0D"/>
                    </a:gs>
                  </a:gsLst>
                  <a:lin ang="5400000" scaled="0"/>
                </a:gradFill>
              </a:rPr>
              <a:t>SharePoint on-premises  via data gateway</a:t>
            </a:r>
          </a:p>
        </p:txBody>
      </p:sp>
      <p:sp>
        <p:nvSpPr>
          <p:cNvPr id="14" name="object 14"/>
          <p:cNvSpPr txBox="1"/>
          <p:nvPr/>
        </p:nvSpPr>
        <p:spPr>
          <a:xfrm>
            <a:off x="5785211" y="6466683"/>
            <a:ext cx="5177728" cy="178447"/>
          </a:xfrm>
          <a:prstGeom prst="rect">
            <a:avLst/>
          </a:prstGeom>
        </p:spPr>
        <p:txBody>
          <a:bodyPr vert="horz" wrap="square" lIns="0" tIns="12446" rIns="0" bIns="0" rtlCol="0">
            <a:spAutoFit/>
          </a:bodyPr>
          <a:lstStyle/>
          <a:p>
            <a:pPr marL="12446">
              <a:spcBef>
                <a:spcPts val="98"/>
              </a:spcBef>
            </a:pPr>
            <a:r>
              <a:rPr sz="1078" u="sng" spc="5" dirty="0">
                <a:solidFill>
                  <a:srgbClr val="FFFFFF"/>
                </a:solidFill>
                <a:uFill>
                  <a:solidFill>
                    <a:srgbClr val="FFFFFF"/>
                  </a:solidFill>
                </a:uFill>
                <a:latin typeface="Arial"/>
                <a:cs typeface="Arial"/>
                <a:hlinkClick r:id="rId11"/>
              </a:rPr>
              <a:t>https://docs.microsoft.com/en-us/powerapps/maker/canvas-apps/gateway-reference</a:t>
            </a:r>
            <a:endParaRPr sz="1078" dirty="0">
              <a:latin typeface="Arial"/>
              <a:cs typeface="Arial"/>
            </a:endParaRPr>
          </a:p>
        </p:txBody>
      </p:sp>
      <p:grpSp>
        <p:nvGrpSpPr>
          <p:cNvPr id="15" name="object 15"/>
          <p:cNvGrpSpPr/>
          <p:nvPr/>
        </p:nvGrpSpPr>
        <p:grpSpPr>
          <a:xfrm>
            <a:off x="384319" y="1175972"/>
            <a:ext cx="611121" cy="911081"/>
            <a:chOff x="388620" y="1199927"/>
            <a:chExt cx="623570" cy="929640"/>
          </a:xfrm>
        </p:grpSpPr>
        <p:sp>
          <p:nvSpPr>
            <p:cNvPr id="16" name="object 16"/>
            <p:cNvSpPr/>
            <p:nvPr/>
          </p:nvSpPr>
          <p:spPr>
            <a:xfrm>
              <a:off x="412526" y="1199927"/>
              <a:ext cx="599508" cy="448800"/>
            </a:xfrm>
            <a:prstGeom prst="rect">
              <a:avLst/>
            </a:prstGeom>
            <a:blipFill>
              <a:blip r:embed="rId12" cstate="print"/>
              <a:stretch>
                <a:fillRect/>
              </a:stretch>
            </a:blipFill>
          </p:spPr>
          <p:txBody>
            <a:bodyPr wrap="square" lIns="0" tIns="0" rIns="0" bIns="0" rtlCol="0"/>
            <a:lstStyle/>
            <a:p>
              <a:endParaRPr sz="1764"/>
            </a:p>
          </p:txBody>
        </p:sp>
        <p:sp>
          <p:nvSpPr>
            <p:cNvPr id="17" name="object 17"/>
            <p:cNvSpPr/>
            <p:nvPr/>
          </p:nvSpPr>
          <p:spPr>
            <a:xfrm>
              <a:off x="388620" y="1670303"/>
              <a:ext cx="611124" cy="458724"/>
            </a:xfrm>
            <a:prstGeom prst="rect">
              <a:avLst/>
            </a:prstGeom>
            <a:blipFill>
              <a:blip r:embed="rId13" cstate="print"/>
              <a:stretch>
                <a:fillRect/>
              </a:stretch>
            </a:blipFill>
          </p:spPr>
          <p:txBody>
            <a:bodyPr wrap="square" lIns="0" tIns="0" rIns="0" bIns="0" rtlCol="0"/>
            <a:lstStyle/>
            <a:p>
              <a:endParaRPr sz="1764"/>
            </a:p>
          </p:txBody>
        </p:sp>
      </p:grpSp>
      <p:sp>
        <p:nvSpPr>
          <p:cNvPr id="18" name="object 18"/>
          <p:cNvSpPr/>
          <p:nvPr/>
        </p:nvSpPr>
        <p:spPr>
          <a:xfrm>
            <a:off x="384319" y="3103649"/>
            <a:ext cx="598924" cy="449566"/>
          </a:xfrm>
          <a:prstGeom prst="rect">
            <a:avLst/>
          </a:prstGeom>
          <a:blipFill>
            <a:blip r:embed="rId13" cstate="print"/>
            <a:stretch>
              <a:fillRect/>
            </a:stretch>
          </a:blipFill>
        </p:spPr>
        <p:txBody>
          <a:bodyPr wrap="square" lIns="0" tIns="0" rIns="0" bIns="0" rtlCol="0"/>
          <a:lstStyle/>
          <a:p>
            <a:endParaRPr sz="1764"/>
          </a:p>
        </p:txBody>
      </p:sp>
      <p:grpSp>
        <p:nvGrpSpPr>
          <p:cNvPr id="19" name="object 19"/>
          <p:cNvGrpSpPr/>
          <p:nvPr/>
        </p:nvGrpSpPr>
        <p:grpSpPr>
          <a:xfrm>
            <a:off x="448542" y="4694477"/>
            <a:ext cx="944063" cy="975179"/>
            <a:chOff x="454151" y="4790105"/>
            <a:chExt cx="963294" cy="995044"/>
          </a:xfrm>
        </p:grpSpPr>
        <p:sp>
          <p:nvSpPr>
            <p:cNvPr id="20" name="object 20"/>
            <p:cNvSpPr/>
            <p:nvPr/>
          </p:nvSpPr>
          <p:spPr>
            <a:xfrm>
              <a:off x="454151" y="5326379"/>
              <a:ext cx="612648" cy="458724"/>
            </a:xfrm>
            <a:prstGeom prst="rect">
              <a:avLst/>
            </a:prstGeom>
            <a:blipFill>
              <a:blip r:embed="rId14" cstate="print"/>
              <a:stretch>
                <a:fillRect/>
              </a:stretch>
            </a:blipFill>
          </p:spPr>
          <p:txBody>
            <a:bodyPr wrap="square" lIns="0" tIns="0" rIns="0" bIns="0" rtlCol="0"/>
            <a:lstStyle/>
            <a:p>
              <a:endParaRPr sz="1764"/>
            </a:p>
          </p:txBody>
        </p:sp>
        <p:sp>
          <p:nvSpPr>
            <p:cNvPr id="21" name="object 21"/>
            <p:cNvSpPr/>
            <p:nvPr/>
          </p:nvSpPr>
          <p:spPr>
            <a:xfrm>
              <a:off x="778862" y="4790105"/>
              <a:ext cx="638113" cy="492654"/>
            </a:xfrm>
            <a:prstGeom prst="rect">
              <a:avLst/>
            </a:prstGeom>
            <a:blipFill>
              <a:blip r:embed="rId15" cstate="print"/>
              <a:stretch>
                <a:fillRect/>
              </a:stretch>
            </a:blipFill>
          </p:spPr>
          <p:txBody>
            <a:bodyPr wrap="square" lIns="0" tIns="0" rIns="0" bIns="0" rtlCol="0"/>
            <a:lstStyle/>
            <a:p>
              <a:endParaRPr sz="1764"/>
            </a:p>
          </p:txBody>
        </p:sp>
      </p:grpSp>
      <p:sp>
        <p:nvSpPr>
          <p:cNvPr id="22" name="object 22"/>
          <p:cNvSpPr/>
          <p:nvPr/>
        </p:nvSpPr>
        <p:spPr>
          <a:xfrm>
            <a:off x="120872" y="4717240"/>
            <a:ext cx="586298" cy="439839"/>
          </a:xfrm>
          <a:prstGeom prst="rect">
            <a:avLst/>
          </a:prstGeom>
          <a:blipFill>
            <a:blip r:embed="rId12" cstate="print"/>
            <a:stretch>
              <a:fillRect/>
            </a:stretch>
          </a:blipFill>
        </p:spPr>
        <p:txBody>
          <a:bodyPr wrap="square" lIns="0" tIns="0" rIns="0" bIns="0" rtlCol="0"/>
          <a:lstStyle/>
          <a:p>
            <a:endParaRPr sz="1764"/>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6546" y="441350"/>
            <a:ext cx="10779717"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txBox="1"/>
          <p:nvPr/>
        </p:nvSpPr>
        <p:spPr>
          <a:xfrm>
            <a:off x="403535" y="1628743"/>
            <a:ext cx="6102949" cy="2854721"/>
          </a:xfrm>
          <a:prstGeom prst="rect">
            <a:avLst/>
          </a:prstGeom>
        </p:spPr>
        <p:txBody>
          <a:bodyPr vert="horz" wrap="square" lIns="0" tIns="79657" rIns="0" bIns="0" rtlCol="0">
            <a:spAutoFit/>
          </a:bodyPr>
          <a:lstStyle/>
          <a:p>
            <a:pPr marL="572516" marR="908558" indent="-560692">
              <a:lnSpc>
                <a:spcPts val="4234"/>
              </a:lnSpc>
              <a:spcBef>
                <a:spcPts val="627"/>
              </a:spcBef>
              <a:buSzPct val="90000"/>
              <a:buFont typeface="Arial"/>
              <a:buChar char="•"/>
              <a:tabLst>
                <a:tab pos="572516" algn="l"/>
                <a:tab pos="573138" algn="l"/>
              </a:tabLst>
            </a:pPr>
            <a:r>
              <a:rPr sz="3528" dirty="0">
                <a:gradFill>
                  <a:gsLst>
                    <a:gs pos="1250">
                      <a:srgbClr val="0D0D0D"/>
                    </a:gs>
                    <a:gs pos="100000">
                      <a:srgbClr val="0D0D0D"/>
                    </a:gs>
                  </a:gsLst>
                  <a:lin ang="5400000" scaled="0"/>
                </a:gradFill>
              </a:rPr>
              <a:t>A ubiquitous data  storage in Office 365</a:t>
            </a:r>
          </a:p>
          <a:p>
            <a:pPr>
              <a:spcBef>
                <a:spcPts val="15"/>
              </a:spcBef>
              <a:buClr>
                <a:srgbClr val="4966AC"/>
              </a:buClr>
              <a:buFont typeface="Arial"/>
              <a:buChar char="•"/>
            </a:pPr>
            <a:endParaRPr sz="3528" dirty="0">
              <a:gradFill>
                <a:gsLst>
                  <a:gs pos="1250">
                    <a:srgbClr val="0D0D0D"/>
                  </a:gs>
                  <a:gs pos="100000">
                    <a:srgbClr val="0D0D0D"/>
                  </a:gs>
                </a:gsLst>
                <a:lin ang="5400000" scaled="0"/>
              </a:gradFill>
            </a:endParaRPr>
          </a:p>
          <a:p>
            <a:pPr marL="583324" marR="908558" indent="-571500">
              <a:lnSpc>
                <a:spcPts val="4234"/>
              </a:lnSpc>
              <a:spcBef>
                <a:spcPts val="627"/>
              </a:spcBef>
              <a:buSzPct val="90000"/>
              <a:buFont typeface="Arial"/>
              <a:buChar char="•"/>
              <a:tabLst>
                <a:tab pos="572516" algn="l"/>
                <a:tab pos="573138" algn="l"/>
              </a:tabLst>
            </a:pPr>
            <a:r>
              <a:rPr sz="3528" dirty="0">
                <a:gradFill>
                  <a:gsLst>
                    <a:gs pos="1250">
                      <a:srgbClr val="0D0D0D"/>
                    </a:gs>
                    <a:gs pos="100000">
                      <a:srgbClr val="0D0D0D"/>
                    </a:gs>
                  </a:gsLst>
                  <a:lin ang="5400000" scaled="0"/>
                </a:gradFill>
              </a:rPr>
              <a:t>Key features for  SharePoint and OneDrive</a:t>
            </a:r>
          </a:p>
        </p:txBody>
      </p:sp>
      <p:grpSp>
        <p:nvGrpSpPr>
          <p:cNvPr id="4" name="object 4"/>
          <p:cNvGrpSpPr/>
          <p:nvPr/>
        </p:nvGrpSpPr>
        <p:grpSpPr>
          <a:xfrm>
            <a:off x="6231666" y="3769771"/>
            <a:ext cx="5707325" cy="2672255"/>
            <a:chOff x="6355079" y="3846563"/>
            <a:chExt cx="5823585" cy="2726690"/>
          </a:xfrm>
        </p:grpSpPr>
        <p:sp>
          <p:nvSpPr>
            <p:cNvPr id="5" name="object 5"/>
            <p:cNvSpPr/>
            <p:nvPr/>
          </p:nvSpPr>
          <p:spPr>
            <a:xfrm>
              <a:off x="6355079" y="3846563"/>
              <a:ext cx="5823204" cy="2726436"/>
            </a:xfrm>
            <a:prstGeom prst="rect">
              <a:avLst/>
            </a:prstGeom>
            <a:blipFill>
              <a:blip r:embed="rId3" cstate="print"/>
              <a:stretch>
                <a:fillRect/>
              </a:stretch>
            </a:blipFill>
          </p:spPr>
          <p:txBody>
            <a:bodyPr wrap="square" lIns="0" tIns="0" rIns="0" bIns="0" rtlCol="0"/>
            <a:lstStyle/>
            <a:p>
              <a:endParaRPr sz="1764"/>
            </a:p>
          </p:txBody>
        </p:sp>
        <p:sp>
          <p:nvSpPr>
            <p:cNvPr id="6" name="object 6"/>
            <p:cNvSpPr/>
            <p:nvPr/>
          </p:nvSpPr>
          <p:spPr>
            <a:xfrm>
              <a:off x="6550151" y="4041647"/>
              <a:ext cx="5253228" cy="2156460"/>
            </a:xfrm>
            <a:prstGeom prst="rect">
              <a:avLst/>
            </a:prstGeom>
            <a:blipFill>
              <a:blip r:embed="rId4" cstate="print"/>
              <a:stretch>
                <a:fillRect/>
              </a:stretch>
            </a:blipFill>
          </p:spPr>
          <p:txBody>
            <a:bodyPr wrap="square" lIns="0" tIns="0" rIns="0" bIns="0" rtlCol="0"/>
            <a:lstStyle/>
            <a:p>
              <a:endParaRPr sz="1764"/>
            </a:p>
          </p:txBody>
        </p:sp>
      </p:grpSp>
      <p:grpSp>
        <p:nvGrpSpPr>
          <p:cNvPr id="8" name="object 8"/>
          <p:cNvGrpSpPr/>
          <p:nvPr/>
        </p:nvGrpSpPr>
        <p:grpSpPr>
          <a:xfrm>
            <a:off x="6682726" y="990240"/>
            <a:ext cx="4806823" cy="3027602"/>
            <a:chOff x="6815328" y="1010411"/>
            <a:chExt cx="4904740" cy="3089275"/>
          </a:xfrm>
        </p:grpSpPr>
        <p:sp>
          <p:nvSpPr>
            <p:cNvPr id="9" name="object 9"/>
            <p:cNvSpPr/>
            <p:nvPr/>
          </p:nvSpPr>
          <p:spPr>
            <a:xfrm>
              <a:off x="6815328" y="1010411"/>
              <a:ext cx="4904232" cy="3089148"/>
            </a:xfrm>
            <a:prstGeom prst="rect">
              <a:avLst/>
            </a:prstGeom>
            <a:blipFill>
              <a:blip r:embed="rId5" cstate="print"/>
              <a:stretch>
                <a:fillRect/>
              </a:stretch>
            </a:blipFill>
          </p:spPr>
          <p:txBody>
            <a:bodyPr wrap="square" lIns="0" tIns="0" rIns="0" bIns="0" rtlCol="0"/>
            <a:lstStyle/>
            <a:p>
              <a:endParaRPr sz="1764"/>
            </a:p>
          </p:txBody>
        </p:sp>
        <p:sp>
          <p:nvSpPr>
            <p:cNvPr id="10" name="object 10"/>
            <p:cNvSpPr/>
            <p:nvPr/>
          </p:nvSpPr>
          <p:spPr>
            <a:xfrm>
              <a:off x="7010400" y="1205483"/>
              <a:ext cx="4334256" cy="2519172"/>
            </a:xfrm>
            <a:prstGeom prst="rect">
              <a:avLst/>
            </a:prstGeom>
            <a:blipFill>
              <a:blip r:embed="rId6" cstate="print"/>
              <a:stretch>
                <a:fillRect/>
              </a:stretch>
            </a:blipFill>
          </p:spPr>
          <p:txBody>
            <a:bodyPr wrap="square" lIns="0" tIns="0" rIns="0" bIns="0" rtlCol="0"/>
            <a:lstStyle/>
            <a:p>
              <a:endParaRPr sz="1764"/>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380" y="1499549"/>
            <a:ext cx="11983453" cy="3855291"/>
            <a:chOff x="18288" y="1530095"/>
            <a:chExt cx="12227560" cy="3933825"/>
          </a:xfrm>
        </p:grpSpPr>
        <p:sp>
          <p:nvSpPr>
            <p:cNvPr id="3" name="object 3"/>
            <p:cNvSpPr/>
            <p:nvPr/>
          </p:nvSpPr>
          <p:spPr>
            <a:xfrm>
              <a:off x="5718047" y="1530095"/>
              <a:ext cx="6527292" cy="3933444"/>
            </a:xfrm>
            <a:prstGeom prst="rect">
              <a:avLst/>
            </a:prstGeom>
            <a:blipFill>
              <a:blip r:embed="rId2" cstate="print"/>
              <a:stretch>
                <a:fillRect/>
              </a:stretch>
            </a:blipFill>
          </p:spPr>
          <p:txBody>
            <a:bodyPr wrap="square" lIns="0" tIns="0" rIns="0" bIns="0" rtlCol="0"/>
            <a:lstStyle/>
            <a:p>
              <a:endParaRPr sz="1764"/>
            </a:p>
          </p:txBody>
        </p:sp>
        <p:sp>
          <p:nvSpPr>
            <p:cNvPr id="4" name="object 4"/>
            <p:cNvSpPr/>
            <p:nvPr/>
          </p:nvSpPr>
          <p:spPr>
            <a:xfrm>
              <a:off x="18288" y="1542287"/>
              <a:ext cx="5667756" cy="3910584"/>
            </a:xfrm>
            <a:prstGeom prst="rect">
              <a:avLst/>
            </a:prstGeom>
            <a:blipFill>
              <a:blip r:embed="rId3" cstate="print"/>
              <a:stretch>
                <a:fillRect/>
              </a:stretch>
            </a:blipFill>
          </p:spPr>
          <p:txBody>
            <a:bodyPr wrap="square" lIns="0" tIns="0" rIns="0" bIns="0" rtlCol="0"/>
            <a:lstStyle/>
            <a:p>
              <a:endParaRPr sz="1764"/>
            </a:p>
          </p:txBody>
        </p:sp>
      </p:grpSp>
      <p:sp>
        <p:nvSpPr>
          <p:cNvPr id="5" name="object 5"/>
          <p:cNvSpPr txBox="1"/>
          <p:nvPr/>
        </p:nvSpPr>
        <p:spPr>
          <a:xfrm>
            <a:off x="9422317" y="6419188"/>
            <a:ext cx="1588791" cy="284052"/>
          </a:xfrm>
          <a:prstGeom prst="rect">
            <a:avLst/>
          </a:prstGeom>
        </p:spPr>
        <p:txBody>
          <a:bodyPr vert="horz" wrap="square" lIns="0" tIns="12446" rIns="0" bIns="0" rtlCol="0">
            <a:spAutoFit/>
          </a:bodyPr>
          <a:lstStyle/>
          <a:p>
            <a:pPr marL="12446">
              <a:spcBef>
                <a:spcPts val="98"/>
              </a:spcBef>
            </a:pPr>
            <a:r>
              <a:rPr sz="1764" u="heavy" spc="-44" dirty="0">
                <a:solidFill>
                  <a:srgbClr val="FFFFFF"/>
                </a:solidFill>
                <a:uFill>
                  <a:solidFill>
                    <a:srgbClr val="FFFFFF"/>
                  </a:solidFill>
                </a:uFill>
                <a:latin typeface="Arial"/>
                <a:cs typeface="Arial"/>
              </a:rPr>
              <a:t>@HeberOLopes</a:t>
            </a:r>
            <a:endParaRPr sz="1764" dirty="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537116" cy="517064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marL="457200" indent="-457200">
              <a:buFont typeface="Wingdings" panose="05000000000000000000" pitchFamily="2" charset="2"/>
              <a:buChar char="ü"/>
              <a:defRPr/>
            </a:pPr>
            <a:r>
              <a:rPr lang="en-US" sz="2800" dirty="0"/>
              <a:t>Environment controls and data loss prevention policies</a:t>
            </a:r>
          </a:p>
          <a:p>
            <a:pPr marL="457200" indent="-457200">
              <a:buFont typeface="Wingdings" panose="05000000000000000000" pitchFamily="2" charset="2"/>
              <a:buChar char="ü"/>
              <a:defRPr/>
            </a:pPr>
            <a:r>
              <a:rPr lang="en-US" sz="2800" dirty="0"/>
              <a:t>Build and deploy custom Connector</a:t>
            </a:r>
          </a:p>
          <a:p>
            <a:pPr marL="457200" indent="-457200">
              <a:buFont typeface="Wingdings" panose="05000000000000000000" pitchFamily="2" charset="2"/>
              <a:buChar char="ü"/>
              <a:defRPr/>
            </a:pPr>
            <a:r>
              <a:rPr lang="en-US" sz="2800" dirty="0"/>
              <a:t>Build a Canvas App using SharePoint data sources</a:t>
            </a:r>
          </a:p>
          <a:p>
            <a:pPr marL="457200" indent="-457200">
              <a:buFont typeface="Wingdings" panose="05000000000000000000" pitchFamily="2" charset="2"/>
              <a:buChar char="ü"/>
              <a:defRPr/>
            </a:pPr>
            <a:endParaRPr lang="en-US" sz="28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200329"/>
          </a:xfrm>
          <a:prstGeom prst="rect">
            <a:avLst/>
          </a:prstGeom>
        </p:spPr>
        <p:txBody>
          <a:bodyPr wrap="square">
            <a:spAutoFit/>
          </a:bodyPr>
          <a:lstStyle/>
          <a:p>
            <a:pPr algn="ctr"/>
            <a:r>
              <a:rPr lang="en-US" sz="3600" b="1" dirty="0">
                <a:solidFill>
                  <a:srgbClr val="7030A0"/>
                </a:solidFill>
              </a:rPr>
              <a:t>Day 8: Power Platform Administration, Security &amp; Integration Connectors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152692"/>
            <a:ext cx="5222543" cy="570530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Secure your tenant</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Monitor your tenant’s activity</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Alert &amp; act on that activity</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Connectors</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SharePoint Integration</a:t>
            </a:r>
          </a:p>
          <a:p>
            <a:pPr marL="342900" lvl="0" indent="-342900" defTabSz="1955800">
              <a:spcBef>
                <a:spcPct val="0"/>
              </a:spcBef>
              <a:spcAft>
                <a:spcPct val="35000"/>
              </a:spcAft>
              <a:buFont typeface="Wingdings" panose="05000000000000000000" pitchFamily="2" charset="2"/>
              <a:buChar char="ü"/>
              <a:defRPr/>
            </a:pPr>
            <a:r>
              <a:rPr lang="en-IN" sz="2400" dirty="0">
                <a:solidFill>
                  <a:schemeClr val="tx1"/>
                </a:solidFill>
              </a:rPr>
              <a:t>Demo</a:t>
            </a:r>
          </a:p>
          <a:p>
            <a:pPr marL="457200" indent="-457200">
              <a:buFont typeface="Wingdings" panose="05000000000000000000" pitchFamily="2" charset="2"/>
              <a:buChar char="ü"/>
              <a:defRPr/>
            </a:pPr>
            <a:r>
              <a:rPr lang="en-US" sz="2400" dirty="0">
                <a:solidFill>
                  <a:schemeClr val="tx1"/>
                </a:solidFill>
              </a:rPr>
              <a:t>Environment controls and data loss prevention policies</a:t>
            </a:r>
          </a:p>
          <a:p>
            <a:pPr marL="457200" indent="-457200">
              <a:buFont typeface="Wingdings" panose="05000000000000000000" pitchFamily="2" charset="2"/>
              <a:buChar char="ü"/>
              <a:defRPr/>
            </a:pPr>
            <a:r>
              <a:rPr lang="en-US" sz="2400" dirty="0">
                <a:solidFill>
                  <a:schemeClr val="tx1"/>
                </a:solidFill>
              </a:rPr>
              <a:t>Build and deploy custom Connector</a:t>
            </a:r>
          </a:p>
          <a:p>
            <a:pPr marL="457200" indent="-457200">
              <a:buFont typeface="Wingdings" panose="05000000000000000000" pitchFamily="2" charset="2"/>
              <a:buChar char="ü"/>
              <a:defRPr/>
            </a:pPr>
            <a:r>
              <a:rPr lang="en-US" sz="2400" dirty="0">
                <a:solidFill>
                  <a:schemeClr val="tx1"/>
                </a:solidFill>
              </a:rPr>
              <a:t>Build a Canvas App using SharePoint data sources</a:t>
            </a:r>
            <a:endParaRPr lang="en-IN" sz="240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your tenant</a:t>
            </a:r>
          </a:p>
        </p:txBody>
      </p:sp>
    </p:spTree>
    <p:extLst>
      <p:ext uri="{BB962C8B-B14F-4D97-AF65-F5344CB8AC3E}">
        <p14:creationId xmlns:p14="http://schemas.microsoft.com/office/powerpoint/2010/main" val="38213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489079" y="228603"/>
            <a:ext cx="11296416" cy="615553"/>
          </a:xfrm>
        </p:spPr>
        <p:txBody>
          <a:bodyPr>
            <a:normAutofit fontScale="90000"/>
          </a:bodyPr>
          <a:lstStyle/>
          <a:p>
            <a:r>
              <a:rPr lang="en-US" sz="4000"/>
              <a:t>Environments</a:t>
            </a:r>
          </a:p>
        </p:txBody>
      </p:sp>
      <p:sp>
        <p:nvSpPr>
          <p:cNvPr id="10" name="Text Placeholder 5">
            <a:extLst>
              <a:ext uri="{FF2B5EF4-FFF2-40B4-BE49-F238E27FC236}">
                <a16:creationId xmlns:a16="http://schemas.microsoft.com/office/drawing/2014/main" id="{794EBB62-9CA5-408B-BF97-88EF430155D1}"/>
              </a:ext>
            </a:extLst>
          </p:cNvPr>
          <p:cNvSpPr>
            <a:spLocks noGrp="1"/>
          </p:cNvSpPr>
          <p:nvPr>
            <p:ph type="body" sz="quarter" idx="10"/>
          </p:nvPr>
        </p:nvSpPr>
        <p:spPr>
          <a:xfrm>
            <a:off x="585219" y="1028733"/>
            <a:ext cx="11018520" cy="1107996"/>
          </a:xfrm>
        </p:spPr>
        <p:txBody>
          <a:bodyPr/>
          <a:lstStyle/>
          <a:p>
            <a:r>
              <a:rPr lang="en-US" sz="2400">
                <a:solidFill>
                  <a:schemeClr val="tx1"/>
                </a:solidFill>
              </a:rPr>
              <a:t>Environments are containers that administrators can use to manage apps, flows, connections, and other assets; along with permissions to allow organization users to use the resources</a:t>
            </a:r>
          </a:p>
        </p:txBody>
      </p:sp>
      <p:pic>
        <p:nvPicPr>
          <p:cNvPr id="347" name="Picture 346">
            <a:extLst>
              <a:ext uri="{FF2B5EF4-FFF2-40B4-BE49-F238E27FC236}">
                <a16:creationId xmlns:a16="http://schemas.microsoft.com/office/drawing/2014/main" id="{9400A912-5490-4643-A262-A41860298DE6}"/>
              </a:ext>
            </a:extLst>
          </p:cNvPr>
          <p:cNvPicPr>
            <a:picLocks noChangeAspect="1"/>
          </p:cNvPicPr>
          <p:nvPr/>
        </p:nvPicPr>
        <p:blipFill>
          <a:blip r:embed="rId2"/>
          <a:stretch>
            <a:fillRect/>
          </a:stretch>
        </p:blipFill>
        <p:spPr>
          <a:xfrm>
            <a:off x="1267607" y="2410755"/>
            <a:ext cx="9916959" cy="4259139"/>
          </a:xfrm>
          <a:prstGeom prst="rect">
            <a:avLst/>
          </a:prstGeom>
        </p:spPr>
      </p:pic>
    </p:spTree>
    <p:extLst>
      <p:ext uri="{BB962C8B-B14F-4D97-AF65-F5344CB8AC3E}">
        <p14:creationId xmlns:p14="http://schemas.microsoft.com/office/powerpoint/2010/main" val="4236643448"/>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sz="4800"/>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a:stretch>
            <a:fillRect/>
          </a:stretch>
        </p:blipFill>
        <p:spPr>
          <a:xfrm>
            <a:off x="5541001" y="3041954"/>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69" y="3041954"/>
            <a:ext cx="4968932" cy="3477875"/>
          </a:xfrm>
          <a:prstGeom prst="rect">
            <a:avLst/>
          </a:prstGeom>
        </p:spPr>
        <p:txBody>
          <a:bodyPr wrap="square">
            <a:spAutoFit/>
          </a:bodyPr>
          <a:lstStyle/>
          <a:p>
            <a:pPr marL="285750" indent="-285750">
              <a:buFont typeface="Arial" panose="020B0604020202020204" pitchFamily="34" charset="0"/>
              <a:buChar char="•"/>
            </a:pPr>
            <a:r>
              <a:rPr lang="en-US" sz="2000" dirty="0"/>
              <a:t>Every tenant has a Default environment where all licensed PowerApps and Flow users can create apps &amp; flows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Non-default environments offer more control around permissions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Non-default environment creation can be restricted to only global and service admins from the Power Platform admin center: </a:t>
            </a:r>
            <a:r>
              <a:rPr lang="en-US" sz="2000" dirty="0">
                <a:hlinkClick r:id="rId4"/>
              </a:rPr>
              <a:t>https://aka.ms/ppac</a:t>
            </a:r>
            <a:r>
              <a:rPr lang="en-US" sz="2000" dirty="0"/>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69" y="1246707"/>
            <a:ext cx="11200262" cy="2246769"/>
          </a:xfrm>
          <a:prstGeom prst="rect">
            <a:avLst/>
          </a:prstGeom>
        </p:spPr>
        <p:txBody>
          <a:bodyPr wrap="square">
            <a:spAutoFit/>
          </a:bodyPr>
          <a:lstStyle/>
          <a:p>
            <a:pPr marL="285750" indent="-285750">
              <a:buFont typeface="Arial" panose="020B0604020202020204" pitchFamily="34" charset="0"/>
              <a:buChar char="•"/>
            </a:pPr>
            <a:r>
              <a:rPr lang="en-US" sz="2000"/>
              <a:t>Environments are tied to a geographic location that is configured at the time the environment is created</a:t>
            </a:r>
            <a:br>
              <a:rPr lang="en-US" sz="2000"/>
            </a:br>
            <a:endParaRPr lang="en-US" sz="2000"/>
          </a:p>
          <a:p>
            <a:pPr marL="285750" indent="-285750">
              <a:buFont typeface="Arial" panose="020B0604020202020204" pitchFamily="34" charset="0"/>
              <a:buChar char="•"/>
            </a:pPr>
            <a:r>
              <a:rPr lang="en-US" sz="2000"/>
              <a:t>Environments can be used to target different audiences and/or for different purposes such as dev, test and production</a:t>
            </a:r>
            <a:br>
              <a:rPr lang="en-US" sz="2000"/>
            </a:br>
            <a:endParaRPr lang="en-US" sz="2000"/>
          </a:p>
          <a:p>
            <a:pPr marL="285750" indent="-285750">
              <a:buFont typeface="Arial" panose="020B0604020202020204" pitchFamily="34" charset="0"/>
              <a:buChar char="•"/>
            </a:pPr>
            <a:endParaRPr lang="en-US" sz="2000"/>
          </a:p>
        </p:txBody>
      </p:sp>
    </p:spTree>
    <p:extLst>
      <p:ext uri="{BB962C8B-B14F-4D97-AF65-F5344CB8AC3E}">
        <p14:creationId xmlns:p14="http://schemas.microsoft.com/office/powerpoint/2010/main" val="81794600"/>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78" y="1415622"/>
            <a:ext cx="9898529" cy="5170646"/>
          </a:xfrm>
        </p:spPr>
        <p:txBody>
          <a:bodyPr/>
          <a:lstStyle/>
          <a:p>
            <a:pPr marL="514350" indent="-514350">
              <a:buFont typeface="+mj-lt"/>
              <a:buAutoNum type="arabicPeriod"/>
            </a:pPr>
            <a:r>
              <a:rPr lang="en-US" sz="2400" dirty="0"/>
              <a:t>Assign your admins the Power Platform service admin role, which grants full access to PowerApps, Flow, &amp; </a:t>
            </a:r>
            <a:r>
              <a:rPr lang="en-US" sz="2400" dirty="0" err="1"/>
              <a:t>PowerBI</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Restrict the creation of net-new trial and production environments to admins   </a:t>
            </a:r>
          </a:p>
          <a:p>
            <a:pPr marL="514350" indent="-514350">
              <a:buFont typeface="+mj-lt"/>
              <a:buAutoNum type="arabicPeriod"/>
            </a:pPr>
            <a:endParaRPr lang="en-US" sz="2400" dirty="0"/>
          </a:p>
          <a:p>
            <a:pPr marL="514350" indent="-514350">
              <a:buFont typeface="+mj-lt"/>
              <a:buAutoNum type="arabicPeriod"/>
            </a:pPr>
            <a:r>
              <a:rPr lang="en-US" sz="2400" dirty="0"/>
              <a:t>Treat the default environment as a ‘Personal productivity’ environment for your business groups (renaming the environment is recommended)</a:t>
            </a:r>
          </a:p>
          <a:p>
            <a:pPr marL="514350" indent="-514350">
              <a:buFont typeface="+mj-lt"/>
              <a:buAutoNum type="arabicPeriod"/>
            </a:pPr>
            <a:endParaRPr lang="en-US" sz="2400" dirty="0"/>
          </a:p>
          <a:p>
            <a:pPr marL="514350" indent="-514350">
              <a:buFont typeface="+mj-lt"/>
              <a:buAutoNum type="arabicPeriod"/>
            </a:pPr>
            <a:r>
              <a:rPr lang="en-US" sz="2400" dirty="0"/>
              <a:t>Establish a process for requesting access or creation of environments</a:t>
            </a:r>
          </a:p>
          <a:p>
            <a:pPr marL="742950" lvl="1" indent="-514350">
              <a:buFont typeface="+mj-lt"/>
              <a:buAutoNum type="alphaLcPeriod"/>
            </a:pPr>
            <a:r>
              <a:rPr lang="en-US" sz="1800" dirty="0"/>
              <a:t>Dev/Test/Production environments for specific business groups or applications</a:t>
            </a:r>
          </a:p>
          <a:p>
            <a:pPr marL="742950" lvl="1" indent="-514350">
              <a:buFont typeface="+mj-lt"/>
              <a:buAutoNum type="alphaLcPeriod"/>
            </a:pPr>
            <a:r>
              <a:rPr lang="en-US" sz="1800" dirty="0"/>
              <a:t>Individual-use environments for POCs and trainings</a:t>
            </a:r>
          </a:p>
        </p:txBody>
      </p:sp>
    </p:spTree>
    <p:extLst>
      <p:ext uri="{BB962C8B-B14F-4D97-AF65-F5344CB8AC3E}">
        <p14:creationId xmlns:p14="http://schemas.microsoft.com/office/powerpoint/2010/main" val="223260015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462</TotalTime>
  <Words>2321</Words>
  <Application>Microsoft Office PowerPoint</Application>
  <PresentationFormat>Widescreen</PresentationFormat>
  <Paragraphs>458</Paragraphs>
  <Slides>36</Slides>
  <Notes>25</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36</vt:i4>
      </vt:variant>
    </vt:vector>
  </HeadingPairs>
  <TitlesOfParts>
    <vt:vector size="54" baseType="lpstr">
      <vt:lpstr>Arial</vt:lpstr>
      <vt:lpstr>Arial Black</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Course Overview</vt:lpstr>
      <vt:lpstr>Continue…</vt:lpstr>
      <vt:lpstr>PowerPoint Presentation</vt:lpstr>
      <vt:lpstr>Agenda</vt:lpstr>
      <vt:lpstr>Securing your tenant</vt:lpstr>
      <vt:lpstr>Environments</vt:lpstr>
      <vt:lpstr>Environment key facts </vt:lpstr>
      <vt:lpstr>Establish an environment strategy</vt:lpstr>
      <vt:lpstr>Data loss prevention key facts</vt:lpstr>
      <vt:lpstr>Setup data loss prevention (DLP) policies</vt:lpstr>
      <vt:lpstr>Setup data loss prevention (DLP) policies</vt:lpstr>
      <vt:lpstr>Setup data loss prevention (DLP) policies</vt:lpstr>
      <vt:lpstr>Monitor your tenant’s activity</vt:lpstr>
      <vt:lpstr>Logs &amp; analytics – see what’s happening</vt:lpstr>
      <vt:lpstr>Logs &amp; analytics – see what’s happening</vt:lpstr>
      <vt:lpstr>Alert &amp; act on that activity</vt:lpstr>
      <vt:lpstr>Leverage management connectors &amp; PowerShell as powerful reporting tools + tools for action</vt:lpstr>
      <vt:lpstr>Establish and automate your audit process</vt:lpstr>
      <vt:lpstr>Welcome new makers and identify champions</vt:lpstr>
      <vt:lpstr>Connectors</vt:lpstr>
      <vt:lpstr>PowerPoint Presentation</vt:lpstr>
      <vt:lpstr>Why build a connector?</vt:lpstr>
      <vt:lpstr>Connecting your services to PowerApps &amp; Flow</vt:lpstr>
      <vt:lpstr>Building a Custom Connector</vt:lpstr>
      <vt:lpstr>Building a Custom Connector</vt:lpstr>
      <vt:lpstr>Custom connector architecture</vt:lpstr>
      <vt:lpstr>Using your own Web API</vt:lpstr>
      <vt:lpstr>Securing your Web API</vt:lpstr>
      <vt:lpstr>SharePoint Integration</vt:lpstr>
      <vt:lpstr>PowerPoint Presentation</vt:lpstr>
      <vt:lpstr>SharePoint webparts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118</cp:revision>
  <dcterms:created xsi:type="dcterms:W3CDTF">2020-02-12T12:44:10Z</dcterms:created>
  <dcterms:modified xsi:type="dcterms:W3CDTF">2020-02-18T13:27:36Z</dcterms:modified>
</cp:coreProperties>
</file>